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Lst>
  <p:notesMasterIdLst>
    <p:notesMasterId r:id="rId31"/>
  </p:notesMasterIdLst>
  <p:sldIdLst>
    <p:sldId id="2816" r:id="rId2"/>
    <p:sldId id="2807" r:id="rId3"/>
    <p:sldId id="2805" r:id="rId4"/>
    <p:sldId id="2808" r:id="rId5"/>
    <p:sldId id="2817" r:id="rId6"/>
    <p:sldId id="2818" r:id="rId7"/>
    <p:sldId id="2819" r:id="rId8"/>
    <p:sldId id="2821" r:id="rId9"/>
    <p:sldId id="2822" r:id="rId10"/>
    <p:sldId id="2823" r:id="rId11"/>
    <p:sldId id="2824" r:id="rId12"/>
    <p:sldId id="2825" r:id="rId13"/>
    <p:sldId id="2826" r:id="rId14"/>
    <p:sldId id="2827" r:id="rId15"/>
    <p:sldId id="2828" r:id="rId16"/>
    <p:sldId id="2829" r:id="rId17"/>
    <p:sldId id="2830" r:id="rId18"/>
    <p:sldId id="2831" r:id="rId19"/>
    <p:sldId id="2832" r:id="rId20"/>
    <p:sldId id="2833" r:id="rId21"/>
    <p:sldId id="2834" r:id="rId22"/>
    <p:sldId id="2835" r:id="rId23"/>
    <p:sldId id="2836" r:id="rId24"/>
    <p:sldId id="2837" r:id="rId25"/>
    <p:sldId id="2838" r:id="rId26"/>
    <p:sldId id="2839" r:id="rId27"/>
    <p:sldId id="2840" r:id="rId28"/>
    <p:sldId id="2841" r:id="rId29"/>
    <p:sldId id="2842" r:id="rId30"/>
  </p:sldIdLst>
  <p:sldSz cx="12858750" cy="7232650"/>
  <p:notesSz cx="6858000" cy="9144000"/>
  <p:custShowLst>
    <p:custShow name="自定义放映 1" id="0">
      <p:sldLst/>
    </p:custShow>
  </p:custShowLst>
  <p:custDataLst>
    <p:tags r:id="rId3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12" userDrawn="1">
          <p15:clr>
            <a:srgbClr val="A4A3A4"/>
          </p15:clr>
        </p15:guide>
        <p15:guide id="5" orient="horz" pos="4183" userDrawn="1">
          <p15:clr>
            <a:srgbClr val="A4A3A4"/>
          </p15:clr>
        </p15:guide>
        <p15:guide id="6" pos="7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2060"/>
    <a:srgbClr val="F1B015"/>
    <a:srgbClr val="2E2E2E"/>
    <a:srgbClr val="1D1D1D"/>
    <a:srgbClr val="8ED2E2"/>
    <a:srgbClr val="F0D04E"/>
    <a:srgbClr val="03A9F0"/>
    <a:srgbClr val="212E3C"/>
    <a:srgbClr val="FBB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7469" autoAdjust="0"/>
  </p:normalViewPr>
  <p:slideViewPr>
    <p:cSldViewPr>
      <p:cViewPr varScale="1">
        <p:scale>
          <a:sx n="71" d="100"/>
          <a:sy n="71" d="100"/>
        </p:scale>
        <p:origin x="1123" y="62"/>
      </p:cViewPr>
      <p:guideLst>
        <p:guide orient="horz" pos="373"/>
        <p:guide pos="4050"/>
        <p:guide pos="512"/>
        <p:guide orient="horz" pos="4183"/>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a:t>
            </a:fld>
            <a:endParaRPr lang="zh-CN" altLang="en-US"/>
          </a:p>
        </p:txBody>
      </p:sp>
    </p:spTree>
    <p:extLst>
      <p:ext uri="{BB962C8B-B14F-4D97-AF65-F5344CB8AC3E}">
        <p14:creationId xmlns:p14="http://schemas.microsoft.com/office/powerpoint/2010/main" val="1860367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2B069-F16E-4650-AD13-7100762CECAD}" type="slidenum">
              <a:rPr lang="zh-CN" altLang="en-US" smtClean="0"/>
              <a:t>12</a:t>
            </a:fld>
            <a:endParaRPr lang="zh-CN" altLang="en-US"/>
          </a:p>
        </p:txBody>
      </p:sp>
    </p:spTree>
    <p:extLst>
      <p:ext uri="{BB962C8B-B14F-4D97-AF65-F5344CB8AC3E}">
        <p14:creationId xmlns:p14="http://schemas.microsoft.com/office/powerpoint/2010/main" val="326867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2B069-F16E-4650-AD13-7100762CECAD}" type="slidenum">
              <a:rPr lang="zh-CN" altLang="en-US" smtClean="0"/>
              <a:t>3</a:t>
            </a:fld>
            <a:endParaRPr lang="zh-CN" altLang="en-US"/>
          </a:p>
        </p:txBody>
      </p:sp>
    </p:spTree>
    <p:extLst>
      <p:ext uri="{BB962C8B-B14F-4D97-AF65-F5344CB8AC3E}">
        <p14:creationId xmlns:p14="http://schemas.microsoft.com/office/powerpoint/2010/main" val="326867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2B069-F16E-4650-AD13-7100762CECAD}" type="slidenum">
              <a:rPr lang="zh-CN" altLang="en-US" smtClean="0"/>
              <a:t>23</a:t>
            </a:fld>
            <a:endParaRPr lang="zh-CN" altLang="en-US"/>
          </a:p>
        </p:txBody>
      </p:sp>
    </p:spTree>
    <p:extLst>
      <p:ext uri="{BB962C8B-B14F-4D97-AF65-F5344CB8AC3E}">
        <p14:creationId xmlns:p14="http://schemas.microsoft.com/office/powerpoint/2010/main" val="326867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28</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2921473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84348" y="1925638"/>
            <a:ext cx="11090055" cy="45894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t>2018/2/5</a:t>
            </a:fld>
            <a:endParaRPr lang="zh-CN" altLang="en-US"/>
          </a:p>
        </p:txBody>
      </p:sp>
      <p:sp>
        <p:nvSpPr>
          <p:cNvPr id="5" name="页脚占位符 4"/>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1947739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t>2018/2/5</a:t>
            </a:fld>
            <a:endParaRPr lang="zh-CN" altLang="en-US"/>
          </a:p>
        </p:txBody>
      </p:sp>
      <p:sp>
        <p:nvSpPr>
          <p:cNvPr id="4" name="页脚占位符 3"/>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404492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t>2018/2/5</a:t>
            </a:fld>
            <a:endParaRPr lang="zh-CN" altLang="en-US"/>
          </a:p>
        </p:txBody>
      </p:sp>
      <p:sp>
        <p:nvSpPr>
          <p:cNvPr id="3" name="页脚占位符 2"/>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t>‹#›</a:t>
            </a:fld>
            <a:endParaRPr lang="zh-CN" altLang="en-US"/>
          </a:p>
        </p:txBody>
      </p:sp>
    </p:spTree>
    <p:extLst>
      <p:ext uri="{BB962C8B-B14F-4D97-AF65-F5344CB8AC3E}">
        <p14:creationId xmlns:p14="http://schemas.microsoft.com/office/powerpoint/2010/main" val="1897153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8474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53" y="0"/>
            <a:ext cx="12858044" cy="723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677" r:id="rId1"/>
    <p:sldLayoutId id="2147483681" r:id="rId2"/>
    <p:sldLayoutId id="2147483682" r:id="rId3"/>
    <p:sldLayoutId id="2147484027" r:id="rId4"/>
  </p:sldLayoutIdLst>
  <p:txStyles>
    <p:titleStyle>
      <a:lvl1pPr algn="l" defTabSz="9144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76" rtl="0" eaLnBrk="1" latinLnBrk="0" hangingPunct="1">
        <a:defRPr sz="1800" kern="1200">
          <a:solidFill>
            <a:schemeClr val="tx1"/>
          </a:solidFill>
          <a:latin typeface="+mn-lt"/>
          <a:ea typeface="+mn-ea"/>
          <a:cs typeface="+mn-cs"/>
        </a:defRPr>
      </a:lvl1pPr>
      <a:lvl2pPr marL="457239" algn="l" defTabSz="914476" rtl="0" eaLnBrk="1" latinLnBrk="0" hangingPunct="1">
        <a:defRPr sz="1800" kern="1200">
          <a:solidFill>
            <a:schemeClr val="tx1"/>
          </a:solidFill>
          <a:latin typeface="+mn-lt"/>
          <a:ea typeface="+mn-ea"/>
          <a:cs typeface="+mn-cs"/>
        </a:defRPr>
      </a:lvl2pPr>
      <a:lvl3pPr marL="914476" algn="l" defTabSz="914476" rtl="0" eaLnBrk="1" latinLnBrk="0" hangingPunct="1">
        <a:defRPr sz="1800" kern="1200">
          <a:solidFill>
            <a:schemeClr val="tx1"/>
          </a:solidFill>
          <a:latin typeface="+mn-lt"/>
          <a:ea typeface="+mn-ea"/>
          <a:cs typeface="+mn-cs"/>
        </a:defRPr>
      </a:lvl3pPr>
      <a:lvl4pPr marL="1371714" algn="l" defTabSz="914476" rtl="0" eaLnBrk="1" latinLnBrk="0" hangingPunct="1">
        <a:defRPr sz="1800" kern="1200">
          <a:solidFill>
            <a:schemeClr val="tx1"/>
          </a:solidFill>
          <a:latin typeface="+mn-lt"/>
          <a:ea typeface="+mn-ea"/>
          <a:cs typeface="+mn-cs"/>
        </a:defRPr>
      </a:lvl4pPr>
      <a:lvl5pPr marL="1828953" algn="l" defTabSz="914476" rtl="0" eaLnBrk="1" latinLnBrk="0" hangingPunct="1">
        <a:defRPr sz="1800" kern="1200">
          <a:solidFill>
            <a:schemeClr val="tx1"/>
          </a:solidFill>
          <a:latin typeface="+mn-lt"/>
          <a:ea typeface="+mn-ea"/>
          <a:cs typeface="+mn-cs"/>
        </a:defRPr>
      </a:lvl5pPr>
      <a:lvl6pPr marL="2286191" algn="l" defTabSz="914476" rtl="0" eaLnBrk="1" latinLnBrk="0" hangingPunct="1">
        <a:defRPr sz="1800" kern="1200">
          <a:solidFill>
            <a:schemeClr val="tx1"/>
          </a:solidFill>
          <a:latin typeface="+mn-lt"/>
          <a:ea typeface="+mn-ea"/>
          <a:cs typeface="+mn-cs"/>
        </a:defRPr>
      </a:lvl6pPr>
      <a:lvl7pPr marL="2743429" algn="l" defTabSz="914476" rtl="0" eaLnBrk="1" latinLnBrk="0" hangingPunct="1">
        <a:defRPr sz="1800" kern="1200">
          <a:solidFill>
            <a:schemeClr val="tx1"/>
          </a:solidFill>
          <a:latin typeface="+mn-lt"/>
          <a:ea typeface="+mn-ea"/>
          <a:cs typeface="+mn-cs"/>
        </a:defRPr>
      </a:lvl7pPr>
      <a:lvl8pPr marL="3200667" algn="l" defTabSz="914476" rtl="0" eaLnBrk="1" latinLnBrk="0" hangingPunct="1">
        <a:defRPr sz="1800" kern="1200">
          <a:solidFill>
            <a:schemeClr val="tx1"/>
          </a:solidFill>
          <a:latin typeface="+mn-lt"/>
          <a:ea typeface="+mn-ea"/>
          <a:cs typeface="+mn-cs"/>
        </a:defRPr>
      </a:lvl8pPr>
      <a:lvl9pPr marL="3657906" algn="l" defTabSz="91447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3.png"/><Relationship Id="rId7"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sp>
        <p:nvSpPr>
          <p:cNvPr id="3" name="TextBox 2"/>
          <p:cNvSpPr txBox="1"/>
          <p:nvPr/>
        </p:nvSpPr>
        <p:spPr>
          <a:xfrm>
            <a:off x="564753" y="4912469"/>
            <a:ext cx="12201326" cy="769441"/>
          </a:xfrm>
          <a:prstGeom prst="rect">
            <a:avLst/>
          </a:prstGeom>
          <a:noFill/>
        </p:spPr>
        <p:txBody>
          <a:bodyPr wrap="square" rtlCol="0">
            <a:spAutoFit/>
          </a:bodyPr>
          <a:lstStyle/>
          <a:p>
            <a:r>
              <a:rPr lang="zh-CN" altLang="en-US" sz="4400" b="1" dirty="0">
                <a:solidFill>
                  <a:schemeClr val="tx1">
                    <a:lumMod val="75000"/>
                    <a:lumOff val="25000"/>
                  </a:schemeClr>
                </a:solidFill>
                <a:latin typeface="+mj-ea"/>
                <a:ea typeface="+mj-ea"/>
              </a:rPr>
              <a:t>竞品活体防伪破解及终端环境适用性分析</a:t>
            </a:r>
          </a:p>
        </p:txBody>
      </p:sp>
      <p:sp>
        <p:nvSpPr>
          <p:cNvPr id="4" name="TextBox 3"/>
          <p:cNvSpPr txBox="1"/>
          <p:nvPr/>
        </p:nvSpPr>
        <p:spPr>
          <a:xfrm>
            <a:off x="596727" y="5767854"/>
            <a:ext cx="5760640" cy="584775"/>
          </a:xfrm>
          <a:prstGeom prst="rect">
            <a:avLst/>
          </a:prstGeom>
          <a:noFill/>
        </p:spPr>
        <p:txBody>
          <a:bodyPr wrap="square" rtlCol="0">
            <a:spAutoFit/>
          </a:bodyPr>
          <a:lstStyle/>
          <a:p>
            <a:r>
              <a:rPr lang="en-US" altLang="zh-CN" sz="3200" b="1" dirty="0">
                <a:solidFill>
                  <a:srgbClr val="0070C0"/>
                </a:solidFill>
                <a:latin typeface="+mn-lt"/>
                <a:ea typeface="+mj-ea"/>
              </a:rPr>
              <a:t>PRESENTED BY Cheng Kai</a:t>
            </a:r>
            <a:endParaRPr lang="zh-CN" altLang="en-US" sz="3200" b="1" dirty="0">
              <a:solidFill>
                <a:srgbClr val="0070C0"/>
              </a:solidFill>
              <a:latin typeface="+mn-lt"/>
              <a:ea typeface="+mj-ea"/>
            </a:endParaRPr>
          </a:p>
        </p:txBody>
      </p:sp>
    </p:spTree>
    <p:extLst>
      <p:ext uri="{BB962C8B-B14F-4D97-AF65-F5344CB8AC3E}">
        <p14:creationId xmlns:p14="http://schemas.microsoft.com/office/powerpoint/2010/main" val="4118741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51345" y="-56083"/>
            <a:ext cx="13033448" cy="26897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669560" y="1528093"/>
            <a:ext cx="10016399" cy="2164565"/>
            <a:chOff x="717180" y="2779056"/>
            <a:chExt cx="10578350" cy="2286004"/>
          </a:xfrm>
        </p:grpSpPr>
        <p:grpSp>
          <p:nvGrpSpPr>
            <p:cNvPr id="35" name="组合 34"/>
            <p:cNvGrpSpPr/>
            <p:nvPr/>
          </p:nvGrpSpPr>
          <p:grpSpPr>
            <a:xfrm>
              <a:off x="9215720" y="2779056"/>
              <a:ext cx="2079810" cy="2286003"/>
              <a:chOff x="9215720" y="2779056"/>
              <a:chExt cx="2079810" cy="2286003"/>
            </a:xfrm>
          </p:grpSpPr>
          <p:sp>
            <p:nvSpPr>
              <p:cNvPr id="59" name="任意多边形 58"/>
              <p:cNvSpPr/>
              <p:nvPr/>
            </p:nvSpPr>
            <p:spPr>
              <a:xfrm rot="10800000">
                <a:off x="9215720" y="2779056"/>
                <a:ext cx="2079810" cy="2286003"/>
              </a:xfrm>
              <a:custGeom>
                <a:avLst/>
                <a:gdLst>
                  <a:gd name="connsiteX0" fmla="*/ 1039905 w 2079810"/>
                  <a:gd name="connsiteY0" fmla="*/ 2286003 h 2286003"/>
                  <a:gd name="connsiteX1" fmla="*/ 0 w 2079810"/>
                  <a:gd name="connsiteY1" fmla="*/ 1246098 h 2286003"/>
                  <a:gd name="connsiteX2" fmla="*/ 830328 w 2079810"/>
                  <a:gd name="connsiteY2" fmla="*/ 227320 h 2286003"/>
                  <a:gd name="connsiteX3" fmla="*/ 915608 w 2079810"/>
                  <a:gd name="connsiteY3" fmla="*/ 214305 h 2286003"/>
                  <a:gd name="connsiteX4" fmla="*/ 1039905 w 2079810"/>
                  <a:gd name="connsiteY4" fmla="*/ 0 h 2286003"/>
                  <a:gd name="connsiteX5" fmla="*/ 1164202 w 2079810"/>
                  <a:gd name="connsiteY5" fmla="*/ 214305 h 2286003"/>
                  <a:gd name="connsiteX6" fmla="*/ 1249482 w 2079810"/>
                  <a:gd name="connsiteY6" fmla="*/ 227320 h 2286003"/>
                  <a:gd name="connsiteX7" fmla="*/ 2079810 w 2079810"/>
                  <a:gd name="connsiteY7" fmla="*/ 1246098 h 2286003"/>
                  <a:gd name="connsiteX8" fmla="*/ 1039905 w 2079810"/>
                  <a:gd name="connsiteY8"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810" h="2286003">
                    <a:moveTo>
                      <a:pt x="1039905" y="2286003"/>
                    </a:moveTo>
                    <a:cubicBezTo>
                      <a:pt x="465581" y="2286003"/>
                      <a:pt x="0" y="1820422"/>
                      <a:pt x="0" y="1246098"/>
                    </a:cubicBezTo>
                    <a:cubicBezTo>
                      <a:pt x="0" y="743565"/>
                      <a:pt x="356460" y="324288"/>
                      <a:pt x="830328" y="227320"/>
                    </a:cubicBezTo>
                    <a:lnTo>
                      <a:pt x="915608" y="214305"/>
                    </a:lnTo>
                    <a:lnTo>
                      <a:pt x="1039905" y="0"/>
                    </a:lnTo>
                    <a:lnTo>
                      <a:pt x="1164202" y="214305"/>
                    </a:lnTo>
                    <a:lnTo>
                      <a:pt x="1249482" y="227320"/>
                    </a:lnTo>
                    <a:cubicBezTo>
                      <a:pt x="1723350" y="324288"/>
                      <a:pt x="2079810" y="743565"/>
                      <a:pt x="2079810" y="1246098"/>
                    </a:cubicBezTo>
                    <a:cubicBezTo>
                      <a:pt x="2079810" y="1820422"/>
                      <a:pt x="1614229" y="2286003"/>
                      <a:pt x="1039905" y="228600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9323296" y="2887256"/>
                <a:ext cx="1864658" cy="186465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6382874" y="2779057"/>
              <a:ext cx="2079810" cy="2286003"/>
              <a:chOff x="9215720" y="2779057"/>
              <a:chExt cx="2079810" cy="2286003"/>
            </a:xfrm>
          </p:grpSpPr>
          <p:sp>
            <p:nvSpPr>
              <p:cNvPr id="57" name="任意多边形 56"/>
              <p:cNvSpPr/>
              <p:nvPr/>
            </p:nvSpPr>
            <p:spPr>
              <a:xfrm rot="10800000">
                <a:off x="9215720" y="2779057"/>
                <a:ext cx="2079810" cy="2286003"/>
              </a:xfrm>
              <a:custGeom>
                <a:avLst/>
                <a:gdLst>
                  <a:gd name="connsiteX0" fmla="*/ 1039905 w 2079810"/>
                  <a:gd name="connsiteY0" fmla="*/ 2286003 h 2286003"/>
                  <a:gd name="connsiteX1" fmla="*/ 0 w 2079810"/>
                  <a:gd name="connsiteY1" fmla="*/ 1246098 h 2286003"/>
                  <a:gd name="connsiteX2" fmla="*/ 830328 w 2079810"/>
                  <a:gd name="connsiteY2" fmla="*/ 227320 h 2286003"/>
                  <a:gd name="connsiteX3" fmla="*/ 915608 w 2079810"/>
                  <a:gd name="connsiteY3" fmla="*/ 214305 h 2286003"/>
                  <a:gd name="connsiteX4" fmla="*/ 1039905 w 2079810"/>
                  <a:gd name="connsiteY4" fmla="*/ 0 h 2286003"/>
                  <a:gd name="connsiteX5" fmla="*/ 1164202 w 2079810"/>
                  <a:gd name="connsiteY5" fmla="*/ 214305 h 2286003"/>
                  <a:gd name="connsiteX6" fmla="*/ 1249482 w 2079810"/>
                  <a:gd name="connsiteY6" fmla="*/ 227320 h 2286003"/>
                  <a:gd name="connsiteX7" fmla="*/ 2079810 w 2079810"/>
                  <a:gd name="connsiteY7" fmla="*/ 1246098 h 2286003"/>
                  <a:gd name="connsiteX8" fmla="*/ 1039905 w 2079810"/>
                  <a:gd name="connsiteY8"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810" h="2286003">
                    <a:moveTo>
                      <a:pt x="1039905" y="2286003"/>
                    </a:moveTo>
                    <a:cubicBezTo>
                      <a:pt x="465581" y="2286003"/>
                      <a:pt x="0" y="1820422"/>
                      <a:pt x="0" y="1246098"/>
                    </a:cubicBezTo>
                    <a:cubicBezTo>
                      <a:pt x="0" y="743565"/>
                      <a:pt x="356460" y="324288"/>
                      <a:pt x="830328" y="227320"/>
                    </a:cubicBezTo>
                    <a:lnTo>
                      <a:pt x="915608" y="214305"/>
                    </a:lnTo>
                    <a:lnTo>
                      <a:pt x="1039905" y="0"/>
                    </a:lnTo>
                    <a:lnTo>
                      <a:pt x="1164202" y="214305"/>
                    </a:lnTo>
                    <a:lnTo>
                      <a:pt x="1249482" y="227320"/>
                    </a:lnTo>
                    <a:cubicBezTo>
                      <a:pt x="1723350" y="324288"/>
                      <a:pt x="2079810" y="743565"/>
                      <a:pt x="2079810" y="1246098"/>
                    </a:cubicBezTo>
                    <a:cubicBezTo>
                      <a:pt x="2079810" y="1820422"/>
                      <a:pt x="1614229" y="2286003"/>
                      <a:pt x="1039905" y="228600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323296" y="2887256"/>
                <a:ext cx="1864658" cy="186465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3550027" y="2779057"/>
              <a:ext cx="2079810" cy="2286003"/>
              <a:chOff x="9215720" y="2779057"/>
              <a:chExt cx="2079810" cy="2286003"/>
            </a:xfrm>
          </p:grpSpPr>
          <p:sp>
            <p:nvSpPr>
              <p:cNvPr id="55" name="任意多边形 54"/>
              <p:cNvSpPr/>
              <p:nvPr/>
            </p:nvSpPr>
            <p:spPr>
              <a:xfrm rot="10800000">
                <a:off x="9215720" y="2779057"/>
                <a:ext cx="2079810" cy="2286003"/>
              </a:xfrm>
              <a:custGeom>
                <a:avLst/>
                <a:gdLst>
                  <a:gd name="connsiteX0" fmla="*/ 1039905 w 2079810"/>
                  <a:gd name="connsiteY0" fmla="*/ 2286003 h 2286003"/>
                  <a:gd name="connsiteX1" fmla="*/ 0 w 2079810"/>
                  <a:gd name="connsiteY1" fmla="*/ 1246098 h 2286003"/>
                  <a:gd name="connsiteX2" fmla="*/ 830328 w 2079810"/>
                  <a:gd name="connsiteY2" fmla="*/ 227320 h 2286003"/>
                  <a:gd name="connsiteX3" fmla="*/ 915608 w 2079810"/>
                  <a:gd name="connsiteY3" fmla="*/ 214305 h 2286003"/>
                  <a:gd name="connsiteX4" fmla="*/ 1039905 w 2079810"/>
                  <a:gd name="connsiteY4" fmla="*/ 0 h 2286003"/>
                  <a:gd name="connsiteX5" fmla="*/ 1164202 w 2079810"/>
                  <a:gd name="connsiteY5" fmla="*/ 214305 h 2286003"/>
                  <a:gd name="connsiteX6" fmla="*/ 1249482 w 2079810"/>
                  <a:gd name="connsiteY6" fmla="*/ 227320 h 2286003"/>
                  <a:gd name="connsiteX7" fmla="*/ 2079810 w 2079810"/>
                  <a:gd name="connsiteY7" fmla="*/ 1246098 h 2286003"/>
                  <a:gd name="connsiteX8" fmla="*/ 1039905 w 2079810"/>
                  <a:gd name="connsiteY8"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810" h="2286003">
                    <a:moveTo>
                      <a:pt x="1039905" y="2286003"/>
                    </a:moveTo>
                    <a:cubicBezTo>
                      <a:pt x="465581" y="2286003"/>
                      <a:pt x="0" y="1820422"/>
                      <a:pt x="0" y="1246098"/>
                    </a:cubicBezTo>
                    <a:cubicBezTo>
                      <a:pt x="0" y="743565"/>
                      <a:pt x="356460" y="324288"/>
                      <a:pt x="830328" y="227320"/>
                    </a:cubicBezTo>
                    <a:lnTo>
                      <a:pt x="915608" y="214305"/>
                    </a:lnTo>
                    <a:lnTo>
                      <a:pt x="1039905" y="0"/>
                    </a:lnTo>
                    <a:lnTo>
                      <a:pt x="1164202" y="214305"/>
                    </a:lnTo>
                    <a:lnTo>
                      <a:pt x="1249482" y="227320"/>
                    </a:lnTo>
                    <a:cubicBezTo>
                      <a:pt x="1723350" y="324288"/>
                      <a:pt x="2079810" y="743565"/>
                      <a:pt x="2079810" y="1246098"/>
                    </a:cubicBezTo>
                    <a:cubicBezTo>
                      <a:pt x="2079810" y="1820422"/>
                      <a:pt x="1614229" y="2286003"/>
                      <a:pt x="1039905" y="228600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9323296" y="2887256"/>
                <a:ext cx="1864658" cy="186465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717180" y="2779057"/>
              <a:ext cx="2079810" cy="2286003"/>
              <a:chOff x="9215720" y="2779057"/>
              <a:chExt cx="2079810" cy="2286003"/>
            </a:xfrm>
          </p:grpSpPr>
          <p:sp>
            <p:nvSpPr>
              <p:cNvPr id="39" name="任意多边形 38"/>
              <p:cNvSpPr/>
              <p:nvPr/>
            </p:nvSpPr>
            <p:spPr>
              <a:xfrm rot="10800000">
                <a:off x="9215720" y="2779057"/>
                <a:ext cx="2079810" cy="2286003"/>
              </a:xfrm>
              <a:custGeom>
                <a:avLst/>
                <a:gdLst>
                  <a:gd name="connsiteX0" fmla="*/ 1039905 w 2079810"/>
                  <a:gd name="connsiteY0" fmla="*/ 2286003 h 2286003"/>
                  <a:gd name="connsiteX1" fmla="*/ 0 w 2079810"/>
                  <a:gd name="connsiteY1" fmla="*/ 1246098 h 2286003"/>
                  <a:gd name="connsiteX2" fmla="*/ 830328 w 2079810"/>
                  <a:gd name="connsiteY2" fmla="*/ 227320 h 2286003"/>
                  <a:gd name="connsiteX3" fmla="*/ 915608 w 2079810"/>
                  <a:gd name="connsiteY3" fmla="*/ 214305 h 2286003"/>
                  <a:gd name="connsiteX4" fmla="*/ 1039905 w 2079810"/>
                  <a:gd name="connsiteY4" fmla="*/ 0 h 2286003"/>
                  <a:gd name="connsiteX5" fmla="*/ 1164202 w 2079810"/>
                  <a:gd name="connsiteY5" fmla="*/ 214305 h 2286003"/>
                  <a:gd name="connsiteX6" fmla="*/ 1249482 w 2079810"/>
                  <a:gd name="connsiteY6" fmla="*/ 227320 h 2286003"/>
                  <a:gd name="connsiteX7" fmla="*/ 2079810 w 2079810"/>
                  <a:gd name="connsiteY7" fmla="*/ 1246098 h 2286003"/>
                  <a:gd name="connsiteX8" fmla="*/ 1039905 w 2079810"/>
                  <a:gd name="connsiteY8"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810" h="2286003">
                    <a:moveTo>
                      <a:pt x="1039905" y="2286003"/>
                    </a:moveTo>
                    <a:cubicBezTo>
                      <a:pt x="465581" y="2286003"/>
                      <a:pt x="0" y="1820422"/>
                      <a:pt x="0" y="1246098"/>
                    </a:cubicBezTo>
                    <a:cubicBezTo>
                      <a:pt x="0" y="743565"/>
                      <a:pt x="356460" y="324288"/>
                      <a:pt x="830328" y="227320"/>
                    </a:cubicBezTo>
                    <a:lnTo>
                      <a:pt x="915608" y="214305"/>
                    </a:lnTo>
                    <a:lnTo>
                      <a:pt x="1039905" y="0"/>
                    </a:lnTo>
                    <a:lnTo>
                      <a:pt x="1164202" y="214305"/>
                    </a:lnTo>
                    <a:lnTo>
                      <a:pt x="1249482" y="227320"/>
                    </a:lnTo>
                    <a:cubicBezTo>
                      <a:pt x="1723350" y="324288"/>
                      <a:pt x="2079810" y="743565"/>
                      <a:pt x="2079810" y="1246098"/>
                    </a:cubicBezTo>
                    <a:cubicBezTo>
                      <a:pt x="2079810" y="1820422"/>
                      <a:pt x="1614229" y="2286003"/>
                      <a:pt x="1039905" y="228600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323296" y="2887256"/>
                <a:ext cx="1864658" cy="186465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矩形 1"/>
          <p:cNvSpPr/>
          <p:nvPr/>
        </p:nvSpPr>
        <p:spPr>
          <a:xfrm>
            <a:off x="2828975" y="388159"/>
            <a:ext cx="7202613" cy="769441"/>
          </a:xfrm>
          <a:prstGeom prst="rect">
            <a:avLst/>
          </a:prstGeom>
        </p:spPr>
        <p:txBody>
          <a:bodyPr wrap="none">
            <a:spAutoFit/>
          </a:bodyPr>
          <a:lstStyle/>
          <a:p>
            <a:r>
              <a:rPr lang="zh-CN" altLang="en-US" sz="4400" b="1" dirty="0">
                <a:solidFill>
                  <a:schemeClr val="bg1"/>
                </a:solidFill>
                <a:latin typeface="微软雅黑" panose="020B0503020204020204" pitchFamily="34" charset="-122"/>
                <a:ea typeface="微软雅黑" panose="020B0503020204020204" pitchFamily="34" charset="-122"/>
                <a:sym typeface="Calibri Light" panose="020F0302020204030204" pitchFamily="34" charset="0"/>
              </a:rPr>
              <a:t>竞品活体防伪破解</a:t>
            </a:r>
            <a:r>
              <a:rPr lang="en-US" altLang="zh-CN" sz="4400" b="1" dirty="0">
                <a:solidFill>
                  <a:schemeClr val="bg1"/>
                </a:solidFill>
                <a:latin typeface="微软雅黑" panose="020B0503020204020204" pitchFamily="34" charset="-122"/>
                <a:ea typeface="微软雅黑" panose="020B0503020204020204" pitchFamily="34" charset="-122"/>
                <a:sym typeface="Calibri Light" panose="020F0302020204030204" pitchFamily="34" charset="0"/>
              </a:rPr>
              <a:t>-</a:t>
            </a:r>
            <a:r>
              <a:rPr lang="zh-CN" altLang="en-US" sz="4400" b="1" dirty="0">
                <a:solidFill>
                  <a:schemeClr val="bg1"/>
                </a:solidFill>
                <a:latin typeface="微软雅黑" panose="020B0503020204020204" pitchFamily="34" charset="-122"/>
                <a:ea typeface="微软雅黑" panose="020B0503020204020204" pitchFamily="34" charset="-122"/>
                <a:sym typeface="Calibri Light" panose="020F0302020204030204" pitchFamily="34" charset="0"/>
              </a:rPr>
              <a:t>汉柏终端</a:t>
            </a:r>
          </a:p>
        </p:txBody>
      </p:sp>
      <p:sp>
        <p:nvSpPr>
          <p:cNvPr id="61" name="矩形 60"/>
          <p:cNvSpPr/>
          <p:nvPr/>
        </p:nvSpPr>
        <p:spPr>
          <a:xfrm>
            <a:off x="1997632" y="2320181"/>
            <a:ext cx="1313180" cy="430887"/>
          </a:xfrm>
          <a:prstGeom prst="rect">
            <a:avLst/>
          </a:prstGeom>
        </p:spPr>
        <p:txBody>
          <a:bodyPr wrap="none">
            <a:spAutoFit/>
          </a:bodyPr>
          <a:lstStyle/>
          <a:p>
            <a:r>
              <a:rPr lang="zh-CN" altLang="zh-CN" sz="2200" b="1" dirty="0">
                <a:solidFill>
                  <a:srgbClr val="0070C0"/>
                </a:solidFill>
                <a:latin typeface="+mj-ea"/>
                <a:ea typeface="+mj-ea"/>
              </a:rPr>
              <a:t>彩色照片</a:t>
            </a:r>
            <a:endParaRPr lang="zh-CN" altLang="en-US" sz="2200" b="1" dirty="0">
              <a:solidFill>
                <a:srgbClr val="0070C0"/>
              </a:solidFill>
              <a:latin typeface="+mj-ea"/>
              <a:ea typeface="+mj-ea"/>
            </a:endParaRPr>
          </a:p>
        </p:txBody>
      </p:sp>
      <p:sp>
        <p:nvSpPr>
          <p:cNvPr id="62" name="矩形 61"/>
          <p:cNvSpPr/>
          <p:nvPr/>
        </p:nvSpPr>
        <p:spPr>
          <a:xfrm>
            <a:off x="7282338" y="2320181"/>
            <a:ext cx="1595309" cy="430887"/>
          </a:xfrm>
          <a:prstGeom prst="rect">
            <a:avLst/>
          </a:prstGeom>
        </p:spPr>
        <p:txBody>
          <a:bodyPr wrap="none">
            <a:spAutoFit/>
          </a:bodyPr>
          <a:lstStyle/>
          <a:p>
            <a:r>
              <a:rPr lang="zh-CN" altLang="en-US" sz="2200" b="1" dirty="0">
                <a:solidFill>
                  <a:srgbClr val="0070C0"/>
                </a:solidFill>
                <a:latin typeface="+mj-ea"/>
                <a:ea typeface="+mj-ea"/>
              </a:rPr>
              <a:t>彩照抠眼鼻</a:t>
            </a:r>
          </a:p>
        </p:txBody>
      </p:sp>
      <p:sp>
        <p:nvSpPr>
          <p:cNvPr id="63" name="矩形 62"/>
          <p:cNvSpPr/>
          <p:nvPr/>
        </p:nvSpPr>
        <p:spPr>
          <a:xfrm>
            <a:off x="10084747" y="2176165"/>
            <a:ext cx="1313180" cy="769441"/>
          </a:xfrm>
          <a:prstGeom prst="rect">
            <a:avLst/>
          </a:prstGeom>
        </p:spPr>
        <p:txBody>
          <a:bodyPr wrap="none">
            <a:spAutoFit/>
          </a:bodyPr>
          <a:lstStyle/>
          <a:p>
            <a:pPr algn="ctr"/>
            <a:r>
              <a:rPr lang="zh-CN" altLang="zh-CN" sz="2200" b="1" dirty="0">
                <a:solidFill>
                  <a:srgbClr val="0070C0"/>
                </a:solidFill>
                <a:latin typeface="+mj-ea"/>
                <a:ea typeface="+mj-ea"/>
              </a:rPr>
              <a:t>彩照</a:t>
            </a:r>
            <a:r>
              <a:rPr lang="en-US" altLang="zh-CN" sz="2200" b="1" dirty="0">
                <a:solidFill>
                  <a:srgbClr val="0070C0"/>
                </a:solidFill>
                <a:latin typeface="+mj-ea"/>
                <a:ea typeface="+mj-ea"/>
              </a:rPr>
              <a:t>+</a:t>
            </a:r>
          </a:p>
          <a:p>
            <a:pPr algn="ctr"/>
            <a:r>
              <a:rPr lang="zh-CN" altLang="en-US" sz="2200" b="1" dirty="0">
                <a:solidFill>
                  <a:srgbClr val="0070C0"/>
                </a:solidFill>
                <a:latin typeface="+mj-ea"/>
                <a:ea typeface="+mj-ea"/>
              </a:rPr>
              <a:t>遮挡边缘</a:t>
            </a:r>
          </a:p>
        </p:txBody>
      </p:sp>
      <p:sp>
        <p:nvSpPr>
          <p:cNvPr id="64" name="矩形 63"/>
          <p:cNvSpPr/>
          <p:nvPr/>
        </p:nvSpPr>
        <p:spPr>
          <a:xfrm>
            <a:off x="4534686" y="2320181"/>
            <a:ext cx="1678665" cy="430887"/>
          </a:xfrm>
          <a:prstGeom prst="rect">
            <a:avLst/>
          </a:prstGeom>
        </p:spPr>
        <p:txBody>
          <a:bodyPr wrap="none">
            <a:spAutoFit/>
          </a:bodyPr>
          <a:lstStyle/>
          <a:p>
            <a:r>
              <a:rPr lang="zh-CN" altLang="en-US" sz="2200" b="1" dirty="0">
                <a:solidFill>
                  <a:srgbClr val="0070C0"/>
                </a:solidFill>
                <a:latin typeface="+mj-ea"/>
                <a:ea typeface="+mj-ea"/>
              </a:rPr>
              <a:t> 手机电子</a:t>
            </a:r>
            <a:r>
              <a:rPr lang="zh-CN" altLang="zh-CN" sz="2200" b="1" dirty="0">
                <a:solidFill>
                  <a:srgbClr val="0070C0"/>
                </a:solidFill>
                <a:latin typeface="+mj-ea"/>
                <a:ea typeface="+mj-ea"/>
              </a:rPr>
              <a:t>照</a:t>
            </a:r>
            <a:endParaRPr lang="zh-CN" altLang="en-US" sz="2200" b="1" dirty="0">
              <a:solidFill>
                <a:srgbClr val="0070C0"/>
              </a:solidFill>
              <a:latin typeface="+mj-ea"/>
              <a:ea typeface="+mj-ea"/>
            </a:endParaRPr>
          </a:p>
        </p:txBody>
      </p:sp>
      <p:pic>
        <p:nvPicPr>
          <p:cNvPr id="65" name="图片 64"/>
          <p:cNvPicPr>
            <a:picLocks noChangeAspect="1"/>
          </p:cNvPicPr>
          <p:nvPr/>
        </p:nvPicPr>
        <p:blipFill>
          <a:blip r:embed="rId3"/>
          <a:stretch>
            <a:fillRect/>
          </a:stretch>
        </p:blipFill>
        <p:spPr>
          <a:xfrm>
            <a:off x="1583149" y="3976365"/>
            <a:ext cx="2037914" cy="2696454"/>
          </a:xfrm>
          <a:prstGeom prst="rect">
            <a:avLst/>
          </a:prstGeom>
        </p:spPr>
      </p:pic>
      <p:pic>
        <p:nvPicPr>
          <p:cNvPr id="66" name="图片 65"/>
          <p:cNvPicPr>
            <a:picLocks noChangeAspect="1"/>
          </p:cNvPicPr>
          <p:nvPr/>
        </p:nvPicPr>
        <p:blipFill>
          <a:blip r:embed="rId4"/>
          <a:stretch>
            <a:fillRect/>
          </a:stretch>
        </p:blipFill>
        <p:spPr>
          <a:xfrm>
            <a:off x="4328353" y="3904357"/>
            <a:ext cx="2038989" cy="2745481"/>
          </a:xfrm>
          <a:prstGeom prst="rect">
            <a:avLst/>
          </a:prstGeom>
        </p:spPr>
      </p:pic>
      <p:pic>
        <p:nvPicPr>
          <p:cNvPr id="67" name="图片 66"/>
          <p:cNvPicPr>
            <a:picLocks noChangeAspect="1"/>
          </p:cNvPicPr>
          <p:nvPr/>
        </p:nvPicPr>
        <p:blipFill>
          <a:blip r:embed="rId5"/>
          <a:stretch>
            <a:fillRect/>
          </a:stretch>
        </p:blipFill>
        <p:spPr>
          <a:xfrm>
            <a:off x="9710035" y="3904357"/>
            <a:ext cx="2047932" cy="2745481"/>
          </a:xfrm>
          <a:prstGeom prst="rect">
            <a:avLst/>
          </a:prstGeom>
        </p:spPr>
      </p:pic>
      <p:pic>
        <p:nvPicPr>
          <p:cNvPr id="68" name="图片 67"/>
          <p:cNvPicPr>
            <a:picLocks noChangeAspect="1"/>
          </p:cNvPicPr>
          <p:nvPr/>
        </p:nvPicPr>
        <p:blipFill>
          <a:blip r:embed="rId6"/>
          <a:stretch>
            <a:fillRect/>
          </a:stretch>
        </p:blipFill>
        <p:spPr>
          <a:xfrm>
            <a:off x="7046087" y="3904357"/>
            <a:ext cx="2119592" cy="2769974"/>
          </a:xfrm>
          <a:prstGeom prst="rect">
            <a:avLst/>
          </a:prstGeom>
        </p:spPr>
      </p:pic>
    </p:spTree>
    <p:extLst>
      <p:ext uri="{BB962C8B-B14F-4D97-AF65-F5344CB8AC3E}">
        <p14:creationId xmlns:p14="http://schemas.microsoft.com/office/powerpoint/2010/main" val="2180025524"/>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031873"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竞品活体防伪破解</a:t>
            </a:r>
            <a:r>
              <a:rPr lang="en-US" altLang="zh-CN" b="1" spc="600" dirty="0">
                <a:solidFill>
                  <a:srgbClr val="2E2E2E"/>
                </a:solidFill>
                <a:latin typeface="+mj-lt"/>
                <a:ea typeface="微软雅黑" panose="020B0503020204020204" pitchFamily="34" charset="-122"/>
              </a:rPr>
              <a:t>-</a:t>
            </a:r>
            <a:r>
              <a:rPr lang="zh-CN" altLang="en-US" b="1" spc="600" dirty="0">
                <a:solidFill>
                  <a:srgbClr val="2E2E2E"/>
                </a:solidFill>
                <a:latin typeface="+mj-lt"/>
                <a:ea typeface="微软雅黑" panose="020B0503020204020204" pitchFamily="34" charset="-122"/>
              </a:rPr>
              <a:t>汉柏终端</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2" name="矩形 21"/>
          <p:cNvSpPr/>
          <p:nvPr/>
        </p:nvSpPr>
        <p:spPr>
          <a:xfrm>
            <a:off x="1100783" y="922412"/>
            <a:ext cx="1415772"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汉柏终端</a:t>
            </a:r>
            <a:endParaRPr lang="zh-CN" altLang="en-US" sz="2400" b="1" dirty="0">
              <a:solidFill>
                <a:srgbClr val="0070C0"/>
              </a:solidFill>
            </a:endParaRPr>
          </a:p>
        </p:txBody>
      </p:sp>
      <p:sp>
        <p:nvSpPr>
          <p:cNvPr id="25"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graphicFrame>
        <p:nvGraphicFramePr>
          <p:cNvPr id="28" name="表格 27"/>
          <p:cNvGraphicFramePr>
            <a:graphicFrameLocks noGrp="1"/>
          </p:cNvGraphicFramePr>
          <p:nvPr>
            <p:extLst>
              <p:ext uri="{D42A27DB-BD31-4B8C-83A1-F6EECF244321}">
                <p14:modId xmlns:p14="http://schemas.microsoft.com/office/powerpoint/2010/main" val="2143416995"/>
              </p:ext>
            </p:extLst>
          </p:nvPr>
        </p:nvGraphicFramePr>
        <p:xfrm>
          <a:off x="2554381" y="1783571"/>
          <a:ext cx="7547402" cy="4137010"/>
        </p:xfrm>
        <a:graphic>
          <a:graphicData uri="http://schemas.openxmlformats.org/drawingml/2006/table">
            <a:tbl>
              <a:tblPr>
                <a:tableStyleId>{5C22544A-7EE6-4342-B048-85BDC9FD1C3A}</a:tableStyleId>
              </a:tblPr>
              <a:tblGrid>
                <a:gridCol w="3593302">
                  <a:extLst>
                    <a:ext uri="{9D8B030D-6E8A-4147-A177-3AD203B41FA5}">
                      <a16:colId xmlns:a16="http://schemas.microsoft.com/office/drawing/2014/main" val="20000"/>
                    </a:ext>
                  </a:extLst>
                </a:gridCol>
                <a:gridCol w="3954100">
                  <a:extLst>
                    <a:ext uri="{9D8B030D-6E8A-4147-A177-3AD203B41FA5}">
                      <a16:colId xmlns:a16="http://schemas.microsoft.com/office/drawing/2014/main" val="20002"/>
                    </a:ext>
                  </a:extLst>
                </a:gridCol>
              </a:tblGrid>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　人脸照片介质</a:t>
                      </a:r>
                      <a:endParaRPr lang="zh-CN" altLang="en-US" sz="18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防伪成功率</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彩照</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100%</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黑白照</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70%</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彩照裁剪</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100%</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黑白照裁剪</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70%</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彩照裁剪</a:t>
                      </a:r>
                      <a:r>
                        <a:rPr lang="en-US" altLang="zh-CN" sz="180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抠眼鼻</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100%</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手机电子照</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100%</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大屏电子照</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100%</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彩照裁剪</a:t>
                      </a:r>
                      <a:r>
                        <a:rPr lang="en-US" altLang="zh-CN" sz="180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特殊位置</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100%</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13701">
                <a:tc>
                  <a:txBody>
                    <a:bodyPr/>
                    <a:lstStyle/>
                    <a:p>
                      <a:pPr algn="ctr" fontAlgn="ct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彩照</a:t>
                      </a:r>
                      <a:r>
                        <a:rPr lang="en-US" altLang="zh-CN" sz="180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800" u="none" strike="noStrike" dirty="0">
                          <a:solidFill>
                            <a:schemeClr val="bg1"/>
                          </a:solidFill>
                          <a:effectLst/>
                          <a:latin typeface="微软雅黑" panose="020B0503020204020204" pitchFamily="34" charset="-122"/>
                          <a:ea typeface="微软雅黑" panose="020B0503020204020204" pitchFamily="34" charset="-122"/>
                        </a:rPr>
                        <a:t>遮挡边缘</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100%</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95027711"/>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366408" y="1109320"/>
            <a:ext cx="2142829" cy="2142829"/>
            <a:chOff x="1677608" y="2996952"/>
            <a:chExt cx="1395643" cy="1395643"/>
          </a:xfrm>
        </p:grpSpPr>
        <p:sp>
          <p:nvSpPr>
            <p:cNvPr id="9"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6" dirty="0">
                <a:solidFill>
                  <a:srgbClr val="FA783A"/>
                </a:solidFill>
                <a:cs typeface="+mn-ea"/>
                <a:sym typeface="+mn-lt"/>
              </a:endParaRPr>
            </a:p>
          </p:txBody>
        </p:sp>
        <p:sp>
          <p:nvSpPr>
            <p:cNvPr id="10" name="Oval 29"/>
            <p:cNvSpPr>
              <a:spLocks noChangeAspect="1"/>
            </p:cNvSpPr>
            <p:nvPr/>
          </p:nvSpPr>
          <p:spPr>
            <a:xfrm>
              <a:off x="1850114" y="3169458"/>
              <a:ext cx="1050630" cy="1050630"/>
            </a:xfrm>
            <a:prstGeom prst="ellipse">
              <a:avLst/>
            </a:prstGeom>
            <a:solidFill>
              <a:srgbClr val="0772DC"/>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52" dirty="0">
                  <a:solidFill>
                    <a:srgbClr val="FA783A"/>
                  </a:solidFill>
                  <a:effectLst>
                    <a:outerShdw blurRad="38100" dist="38100" dir="2700000" algn="tl">
                      <a:srgbClr val="000000">
                        <a:alpha val="43137"/>
                      </a:srgbClr>
                    </a:outerShdw>
                  </a:effectLst>
                  <a:cs typeface="+mn-ea"/>
                  <a:sym typeface="+mn-lt"/>
                </a:rPr>
                <a:t></a:t>
              </a:r>
            </a:p>
          </p:txBody>
        </p:sp>
      </p:grpSp>
      <p:sp>
        <p:nvSpPr>
          <p:cNvPr id="12" name="TextBox 45"/>
          <p:cNvSpPr txBox="1"/>
          <p:nvPr/>
        </p:nvSpPr>
        <p:spPr>
          <a:xfrm>
            <a:off x="5820280" y="3404306"/>
            <a:ext cx="1235083" cy="546625"/>
          </a:xfrm>
          <a:prstGeom prst="rect">
            <a:avLst/>
          </a:prstGeom>
          <a:noFill/>
          <a:effectLst/>
        </p:spPr>
        <p:txBody>
          <a:bodyPr wrap="none" rtlCol="0">
            <a:spAutoFit/>
          </a:bodyPr>
          <a:lstStyle/>
          <a:p>
            <a:pPr algn="ctr"/>
            <a:r>
              <a:rPr lang="en-US" altLang="zh-CN" sz="2952" dirty="0">
                <a:solidFill>
                  <a:srgbClr val="0772DC"/>
                </a:solidFill>
                <a:cs typeface="+mn-ea"/>
                <a:sym typeface="+mn-lt"/>
              </a:rPr>
              <a:t>PART II</a:t>
            </a:r>
          </a:p>
        </p:txBody>
      </p:sp>
      <p:sp>
        <p:nvSpPr>
          <p:cNvPr id="13" name="Rectangle 49"/>
          <p:cNvSpPr/>
          <p:nvPr/>
        </p:nvSpPr>
        <p:spPr>
          <a:xfrm>
            <a:off x="2684959" y="4091986"/>
            <a:ext cx="7848872" cy="676467"/>
          </a:xfrm>
          <a:prstGeom prst="rect">
            <a:avLst/>
          </a:prstGeom>
          <a:effectLst/>
        </p:spPr>
        <p:txBody>
          <a:bodyPr wrap="square">
            <a:spAutoFit/>
          </a:bodyPr>
          <a:lstStyle/>
          <a:p>
            <a:pPr algn="ctr"/>
            <a:r>
              <a:rPr lang="zh-CN" altLang="en-US" sz="3796" b="1" spc="300" dirty="0">
                <a:solidFill>
                  <a:srgbClr val="0772DC"/>
                </a:solidFill>
                <a:latin typeface="+mj-ea"/>
                <a:ea typeface="+mj-ea"/>
                <a:cs typeface="+mn-ea"/>
                <a:sym typeface="+mn-lt"/>
              </a:rPr>
              <a:t>汉柏当代产品的环境适用性分析</a:t>
            </a:r>
          </a:p>
        </p:txBody>
      </p:sp>
      <p:cxnSp>
        <p:nvCxnSpPr>
          <p:cNvPr id="15" name="Straight Connector 2"/>
          <p:cNvCxnSpPr/>
          <p:nvPr/>
        </p:nvCxnSpPr>
        <p:spPr>
          <a:xfrm>
            <a:off x="4273927" y="4859295"/>
            <a:ext cx="4281381" cy="0"/>
          </a:xfrm>
          <a:prstGeom prst="line">
            <a:avLst/>
          </a:prstGeom>
          <a:ln w="9525">
            <a:solidFill>
              <a:srgbClr val="0772DC"/>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6" name="KSO_Shape"/>
          <p:cNvSpPr/>
          <p:nvPr/>
        </p:nvSpPr>
        <p:spPr bwMode="auto">
          <a:xfrm>
            <a:off x="6183905" y="1582564"/>
            <a:ext cx="507838" cy="1015676"/>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n-lt"/>
              <a:ea typeface="+mn-ea"/>
              <a:cs typeface="+mn-ea"/>
              <a:sym typeface="+mn-lt"/>
            </a:endParaRPr>
          </a:p>
        </p:txBody>
      </p:sp>
      <p:pic>
        <p:nvPicPr>
          <p:cNvPr id="11" name="图片 18">
            <a:extLst>
              <a:ext uri="{FF2B5EF4-FFF2-40B4-BE49-F238E27FC236}">
                <a16:creationId xmlns:a16="http://schemas.microsoft.com/office/drawing/2014/main" id="{6EC5D088-4819-EB4A-AB51-4986E84996B7}"/>
              </a:ext>
            </a:extLst>
          </p:cNvPr>
          <p:cNvPicPr>
            <a:picLocks noChangeAspect="1"/>
          </p:cNvPicPr>
          <p:nvPr>
            <p:custDataLst>
              <p:tags r:id="rId1"/>
            </p:custDataLst>
          </p:nvPr>
        </p:nvPicPr>
        <p:blipFill>
          <a:blip r:embed="rId4"/>
          <a:stretch>
            <a:fillRect/>
          </a:stretch>
        </p:blipFill>
        <p:spPr>
          <a:xfrm>
            <a:off x="5504000" y="4892121"/>
            <a:ext cx="2083364" cy="740428"/>
          </a:xfrm>
          <a:prstGeom prst="rect">
            <a:avLst/>
          </a:prstGeom>
          <a:noFill/>
          <a:ln w="9525">
            <a:noFill/>
          </a:ln>
        </p:spPr>
      </p:pic>
    </p:spTree>
    <p:extLst>
      <p:ext uri="{BB962C8B-B14F-4D97-AF65-F5344CB8AC3E}">
        <p14:creationId xmlns:p14="http://schemas.microsoft.com/office/powerpoint/2010/main" val="2762928773"/>
      </p:ext>
    </p:extLst>
  </p:cSld>
  <p:clrMapOvr>
    <a:masterClrMapping/>
  </p:clrMapOvr>
  <p:transition spd="slow" advTm="18000">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451173" y="2176165"/>
            <a:ext cx="7794626" cy="3713327"/>
            <a:chOff x="1811982" y="2063238"/>
            <a:chExt cx="7794626" cy="3713327"/>
          </a:xfrm>
        </p:grpSpPr>
        <p:sp>
          <p:nvSpPr>
            <p:cNvPr id="4" name="矩形 3"/>
            <p:cNvSpPr/>
            <p:nvPr/>
          </p:nvSpPr>
          <p:spPr>
            <a:xfrm>
              <a:off x="1811982" y="5416525"/>
              <a:ext cx="779462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a:stretch>
              <a:fillRect/>
            </a:stretch>
          </p:blipFill>
          <p:spPr>
            <a:xfrm>
              <a:off x="1811982" y="2063238"/>
              <a:ext cx="7794626" cy="3456648"/>
            </a:xfrm>
            <a:prstGeom prst="rect">
              <a:avLst/>
            </a:prstGeom>
          </p:spPr>
        </p:pic>
      </p:grpSp>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3" name="矩形: 圆角 5">
            <a:extLst>
              <a:ext uri="{FF2B5EF4-FFF2-40B4-BE49-F238E27FC236}">
                <a16:creationId xmlns:a16="http://schemas.microsoft.com/office/drawing/2014/main" id="{59AA6AE4-4302-4D28-8BBB-498301B10F85}"/>
              </a:ext>
            </a:extLst>
          </p:cNvPr>
          <p:cNvSpPr/>
          <p:nvPr/>
        </p:nvSpPr>
        <p:spPr>
          <a:xfrm>
            <a:off x="2592685" y="5165468"/>
            <a:ext cx="134179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前台</a:t>
            </a:r>
          </a:p>
        </p:txBody>
      </p:sp>
      <p:sp>
        <p:nvSpPr>
          <p:cNvPr id="14" name="矩形: 圆角 20">
            <a:extLst>
              <a:ext uri="{FF2B5EF4-FFF2-40B4-BE49-F238E27FC236}">
                <a16:creationId xmlns:a16="http://schemas.microsoft.com/office/drawing/2014/main" id="{018C1334-5A41-4AD2-A986-AF6F311D8FBD}"/>
              </a:ext>
            </a:extLst>
          </p:cNvPr>
          <p:cNvSpPr/>
          <p:nvPr/>
        </p:nvSpPr>
        <p:spPr>
          <a:xfrm>
            <a:off x="4620294" y="5165468"/>
            <a:ext cx="134179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图书馆</a:t>
            </a:r>
          </a:p>
        </p:txBody>
      </p:sp>
      <p:sp>
        <p:nvSpPr>
          <p:cNvPr id="15" name="矩形: 圆角 21">
            <a:extLst>
              <a:ext uri="{FF2B5EF4-FFF2-40B4-BE49-F238E27FC236}">
                <a16:creationId xmlns:a16="http://schemas.microsoft.com/office/drawing/2014/main" id="{3E958AFE-FED8-4B01-A5E5-1FA45E36BA39}"/>
              </a:ext>
            </a:extLst>
          </p:cNvPr>
          <p:cNvSpPr/>
          <p:nvPr/>
        </p:nvSpPr>
        <p:spPr>
          <a:xfrm>
            <a:off x="7644630" y="5165468"/>
            <a:ext cx="145664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会议签到</a:t>
            </a:r>
          </a:p>
        </p:txBody>
      </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1100783" y="922412"/>
            <a:ext cx="2310248"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室内环境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描述</a:t>
            </a:r>
            <a:endParaRPr lang="zh-CN" altLang="en-US" sz="2400" b="1" dirty="0">
              <a:solidFill>
                <a:srgbClr val="0070C0"/>
              </a:solidFill>
            </a:endParaRPr>
          </a:p>
        </p:txBody>
      </p:sp>
      <p:sp>
        <p:nvSpPr>
          <p:cNvPr id="3" name="矩形 2"/>
          <p:cNvSpPr/>
          <p:nvPr/>
        </p:nvSpPr>
        <p:spPr>
          <a:xfrm>
            <a:off x="1676847" y="1672109"/>
            <a:ext cx="9361040" cy="461665"/>
          </a:xfrm>
          <a:prstGeom prst="rect">
            <a:avLst/>
          </a:prstGeom>
        </p:spPr>
        <p:txBody>
          <a:bodyPr wrap="square">
            <a:spAutoFit/>
          </a:bodyPr>
          <a:lstStyle/>
          <a:p>
            <a:r>
              <a:rPr lang="zh-CN" altLang="zh-CN" dirty="0">
                <a:ea typeface="微软雅黑" panose="020B0503020204020204" pitchFamily="34" charset="-122"/>
                <a:cs typeface="Times New Roman" panose="02020603050405020304" pitchFamily="18" charset="0"/>
              </a:rPr>
              <a:t>指</a:t>
            </a:r>
            <a:r>
              <a:rPr lang="zh-CN" altLang="zh-CN" sz="2400" b="1" dirty="0">
                <a:solidFill>
                  <a:srgbClr val="0070C0"/>
                </a:solidFill>
                <a:latin typeface="+mn-ea"/>
                <a:ea typeface="+mn-ea"/>
              </a:rPr>
              <a:t>不受外界太阳光影响</a:t>
            </a:r>
            <a:r>
              <a:rPr lang="zh-CN" altLang="zh-CN" dirty="0">
                <a:ea typeface="微软雅黑" panose="020B0503020204020204" pitchFamily="34" charset="-122"/>
                <a:cs typeface="Times New Roman" panose="02020603050405020304" pitchFamily="18" charset="0"/>
              </a:rPr>
              <a:t>的纯室内环境，如公司前台，校园图书馆，体育馆等</a:t>
            </a:r>
            <a:endParaRPr lang="zh-CN" altLang="en-US" dirty="0"/>
          </a:p>
        </p:txBody>
      </p:sp>
    </p:spTree>
    <p:extLst>
      <p:ext uri="{BB962C8B-B14F-4D97-AF65-F5344CB8AC3E}">
        <p14:creationId xmlns:p14="http://schemas.microsoft.com/office/powerpoint/2010/main" val="315645079"/>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596727" y="1096045"/>
            <a:ext cx="3541354"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室内环境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实测通行速度</a:t>
            </a:r>
            <a:endParaRPr lang="zh-CN" altLang="en-US" sz="2400" b="1" dirty="0">
              <a:solidFill>
                <a:srgbClr val="0070C0"/>
              </a:solidFill>
            </a:endParaRPr>
          </a:p>
        </p:txBody>
      </p:sp>
      <p:graphicFrame>
        <p:nvGraphicFramePr>
          <p:cNvPr id="22" name="表格 21"/>
          <p:cNvGraphicFramePr>
            <a:graphicFrameLocks noGrp="1"/>
          </p:cNvGraphicFramePr>
          <p:nvPr>
            <p:extLst>
              <p:ext uri="{D42A27DB-BD31-4B8C-83A1-F6EECF244321}">
                <p14:modId xmlns:p14="http://schemas.microsoft.com/office/powerpoint/2010/main" val="270260541"/>
              </p:ext>
            </p:extLst>
          </p:nvPr>
        </p:nvGraphicFramePr>
        <p:xfrm>
          <a:off x="668735" y="1744117"/>
          <a:ext cx="11352175" cy="4093890"/>
        </p:xfrm>
        <a:graphic>
          <a:graphicData uri="http://schemas.openxmlformats.org/drawingml/2006/table">
            <a:tbl>
              <a:tblPr firstRow="1" firstCol="1" bandRow="1">
                <a:tableStyleId>{2D5ABB26-0587-4C30-8999-92F81FD0307C}</a:tableStyleId>
              </a:tblPr>
              <a:tblGrid>
                <a:gridCol w="2614793">
                  <a:extLst>
                    <a:ext uri="{9D8B030D-6E8A-4147-A177-3AD203B41FA5}">
                      <a16:colId xmlns:a16="http://schemas.microsoft.com/office/drawing/2014/main" val="20000"/>
                    </a:ext>
                  </a:extLst>
                </a:gridCol>
                <a:gridCol w="1921445">
                  <a:extLst>
                    <a:ext uri="{9D8B030D-6E8A-4147-A177-3AD203B41FA5}">
                      <a16:colId xmlns:a16="http://schemas.microsoft.com/office/drawing/2014/main" val="20001"/>
                    </a:ext>
                  </a:extLst>
                </a:gridCol>
                <a:gridCol w="1557928">
                  <a:extLst>
                    <a:ext uri="{9D8B030D-6E8A-4147-A177-3AD203B41FA5}">
                      <a16:colId xmlns:a16="http://schemas.microsoft.com/office/drawing/2014/main" val="20002"/>
                    </a:ext>
                  </a:extLst>
                </a:gridCol>
                <a:gridCol w="1890769">
                  <a:extLst>
                    <a:ext uri="{9D8B030D-6E8A-4147-A177-3AD203B41FA5}">
                      <a16:colId xmlns:a16="http://schemas.microsoft.com/office/drawing/2014/main" val="20003"/>
                    </a:ext>
                  </a:extLst>
                </a:gridCol>
                <a:gridCol w="1518980">
                  <a:extLst>
                    <a:ext uri="{9D8B030D-6E8A-4147-A177-3AD203B41FA5}">
                      <a16:colId xmlns:a16="http://schemas.microsoft.com/office/drawing/2014/main" val="20004"/>
                    </a:ext>
                  </a:extLst>
                </a:gridCol>
                <a:gridCol w="1848260">
                  <a:extLst>
                    <a:ext uri="{9D8B030D-6E8A-4147-A177-3AD203B41FA5}">
                      <a16:colId xmlns:a16="http://schemas.microsoft.com/office/drawing/2014/main" val="20005"/>
                    </a:ext>
                  </a:extLst>
                </a:gridCol>
              </a:tblGrid>
              <a:tr h="374273">
                <a:tc rowSpan="2">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测试环境</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活体状态</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gridSpan="2">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测试人员</a:t>
                      </a:r>
                      <a:r>
                        <a:rPr lang="en-US" sz="1900" kern="0" dirty="0">
                          <a:solidFill>
                            <a:schemeClr val="bg1"/>
                          </a:solidFill>
                          <a:effectLst/>
                          <a:latin typeface="微软雅黑" panose="020B0503020204020204" pitchFamily="34" charset="-122"/>
                          <a:ea typeface="微软雅黑" panose="020B0503020204020204" pitchFamily="34" charset="-122"/>
                        </a:rPr>
                        <a:t>A(</a:t>
                      </a:r>
                      <a:r>
                        <a:rPr lang="zh-CN" sz="1900" kern="0" dirty="0">
                          <a:solidFill>
                            <a:schemeClr val="bg1"/>
                          </a:solidFill>
                          <a:effectLst/>
                          <a:latin typeface="微软雅黑" panose="020B0503020204020204" pitchFamily="34" charset="-122"/>
                          <a:ea typeface="微软雅黑" panose="020B0503020204020204" pitchFamily="34" charset="-122"/>
                        </a:rPr>
                        <a:t>无眼镜）</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zh-CN" altLang="en-US"/>
                    </a:p>
                  </a:txBody>
                  <a:tcPr/>
                </a:tc>
                <a:tc gridSpan="2">
                  <a:txBody>
                    <a:bodyPr/>
                    <a:lstStyle/>
                    <a:p>
                      <a:pPr algn="ctr" fontAlgn="ctr">
                        <a:spcAft>
                          <a:spcPts val="0"/>
                        </a:spcAft>
                      </a:pPr>
                      <a:r>
                        <a:rPr lang="zh-CN" sz="1900" kern="0">
                          <a:solidFill>
                            <a:schemeClr val="bg1"/>
                          </a:solidFill>
                          <a:effectLst/>
                          <a:latin typeface="微软雅黑" panose="020B0503020204020204" pitchFamily="34" charset="-122"/>
                          <a:ea typeface="微软雅黑" panose="020B0503020204020204" pitchFamily="34" charset="-122"/>
                        </a:rPr>
                        <a:t>测试人员</a:t>
                      </a:r>
                      <a:r>
                        <a:rPr lang="en-US" sz="1900" kern="0">
                          <a:solidFill>
                            <a:schemeClr val="bg1"/>
                          </a:solidFill>
                          <a:effectLst/>
                          <a:latin typeface="微软雅黑" panose="020B0503020204020204" pitchFamily="34" charset="-122"/>
                          <a:ea typeface="微软雅黑" panose="020B0503020204020204" pitchFamily="34" charset="-122"/>
                        </a:rPr>
                        <a:t>B(</a:t>
                      </a:r>
                      <a:r>
                        <a:rPr lang="zh-CN" sz="1900" kern="0">
                          <a:solidFill>
                            <a:schemeClr val="bg1"/>
                          </a:solidFill>
                          <a:effectLst/>
                          <a:latin typeface="微软雅黑" panose="020B0503020204020204" pitchFamily="34" charset="-122"/>
                          <a:ea typeface="微软雅黑" panose="020B0503020204020204" pitchFamily="34" charset="-122"/>
                        </a:rPr>
                        <a:t>戴眼镜）</a:t>
                      </a:r>
                      <a:endParaRPr lang="zh-CN" sz="19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zh-CN" altLang="en-US"/>
                    </a:p>
                  </a:txBody>
                  <a:tcPr/>
                </a:tc>
                <a:extLst>
                  <a:ext uri="{0D108BD9-81ED-4DB2-BD59-A6C34878D82A}">
                    <a16:rowId xmlns:a16="http://schemas.microsoft.com/office/drawing/2014/main" val="10000"/>
                  </a:ext>
                </a:extLst>
              </a:tr>
              <a:tr h="898785">
                <a:tc vMerge="1">
                  <a:txBody>
                    <a:bodyPr/>
                    <a:lstStyle/>
                    <a:p>
                      <a:endParaRPr lang="zh-CN" altLang="en-US"/>
                    </a:p>
                  </a:txBody>
                  <a:tcPr/>
                </a:tc>
                <a:tc vMerge="1">
                  <a:txBody>
                    <a:bodyPr/>
                    <a:lstStyle/>
                    <a:p>
                      <a:endParaRPr lang="zh-CN" altLang="en-US"/>
                    </a:p>
                  </a:txBody>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每分种通过</a:t>
                      </a:r>
                      <a:endParaRPr lang="en-US" altLang="zh-CN" sz="1900" kern="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次数</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平均通过时间</a:t>
                      </a:r>
                      <a:endParaRPr lang="en-US" altLang="zh-CN" sz="1900" kern="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900" kern="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ms</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每分种通过</a:t>
                      </a:r>
                      <a:endParaRPr lang="en-US" altLang="zh-CN" sz="1900" kern="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次数</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平均通过时间</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900" kern="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ms</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1"/>
                  </a:ext>
                </a:extLst>
              </a:tr>
              <a:tr h="1600454">
                <a:tc rowSpan="2">
                  <a:txBody>
                    <a:bodyPr/>
                    <a:lstStyle/>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zh-CN" sz="1900" kern="100" dirty="0">
                          <a:solidFill>
                            <a:schemeClr val="bg1"/>
                          </a:solidFill>
                          <a:effectLst/>
                          <a:latin typeface="微软雅黑" panose="020B0503020204020204" pitchFamily="34" charset="-122"/>
                          <a:ea typeface="微软雅黑" panose="020B0503020204020204" pitchFamily="34" charset="-122"/>
                        </a:rPr>
                        <a:t>室内</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关闭近红外活体</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spcAft>
                          <a:spcPts val="0"/>
                        </a:spcAft>
                      </a:pPr>
                      <a:r>
                        <a:rPr lang="en-US" sz="2400" kern="0" dirty="0">
                          <a:effectLst/>
                          <a:latin typeface="微软雅黑" panose="020B0503020204020204" pitchFamily="34" charset="-122"/>
                          <a:ea typeface="微软雅黑" panose="020B0503020204020204" pitchFamily="34" charset="-122"/>
                        </a:rPr>
                        <a:t>36</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effectLst/>
                          <a:latin typeface="微软雅黑" panose="020B0503020204020204" pitchFamily="34" charset="-122"/>
                          <a:ea typeface="微软雅黑" panose="020B0503020204020204" pitchFamily="34" charset="-122"/>
                        </a:rPr>
                        <a:t>1667</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effectLst/>
                          <a:latin typeface="微软雅黑" panose="020B0503020204020204" pitchFamily="34" charset="-122"/>
                          <a:ea typeface="微软雅黑" panose="020B0503020204020204" pitchFamily="34" charset="-122"/>
                        </a:rPr>
                        <a:t>36</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effectLst/>
                          <a:latin typeface="微软雅黑" panose="020B0503020204020204" pitchFamily="34" charset="-122"/>
                          <a:ea typeface="微软雅黑" panose="020B0503020204020204" pitchFamily="34" charset="-122"/>
                        </a:rPr>
                        <a:t>1667</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20378">
                <a:tc vMerge="1">
                  <a:txBody>
                    <a:bodyPr/>
                    <a:lstStyle/>
                    <a:p>
                      <a:endParaRPr lang="zh-CN" altLang="en-US"/>
                    </a:p>
                  </a:txBody>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开启近红外活体</a:t>
                      </a:r>
                      <a:r>
                        <a:rPr lang="en-US" sz="1900" kern="0" dirty="0">
                          <a:solidFill>
                            <a:schemeClr val="bg1"/>
                          </a:solidFill>
                          <a:effectLst/>
                          <a:latin typeface="微软雅黑" panose="020B0503020204020204" pitchFamily="34" charset="-122"/>
                          <a:ea typeface="微软雅黑" panose="020B0503020204020204" pitchFamily="34" charset="-122"/>
                        </a:rPr>
                        <a:t>3%</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spcAft>
                          <a:spcPts val="0"/>
                        </a:spcAft>
                      </a:pPr>
                      <a:r>
                        <a:rPr lang="en-US" sz="2400" kern="0">
                          <a:effectLst/>
                          <a:latin typeface="微软雅黑" panose="020B0503020204020204" pitchFamily="34" charset="-122"/>
                          <a:ea typeface="微软雅黑" panose="020B0503020204020204" pitchFamily="34" charset="-122"/>
                        </a:rPr>
                        <a:t>34</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effectLst/>
                          <a:latin typeface="微软雅黑" panose="020B0503020204020204" pitchFamily="34" charset="-122"/>
                          <a:ea typeface="微软雅黑" panose="020B0503020204020204" pitchFamily="34" charset="-122"/>
                        </a:rPr>
                        <a:t>1765</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effectLst/>
                          <a:latin typeface="微软雅黑" panose="020B0503020204020204" pitchFamily="34" charset="-122"/>
                          <a:ea typeface="微软雅黑" panose="020B0503020204020204" pitchFamily="34" charset="-122"/>
                        </a:rPr>
                        <a:t>34</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effectLst/>
                          <a:latin typeface="微软雅黑" panose="020B0503020204020204" pitchFamily="34" charset="-122"/>
                          <a:ea typeface="微软雅黑" panose="020B0503020204020204" pitchFamily="34" charset="-122"/>
                        </a:rPr>
                        <a:t>1765</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72" marR="9872" marT="9872" marB="9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25" name="图片 24"/>
          <p:cNvPicPr/>
          <p:nvPr/>
        </p:nvPicPr>
        <p:blipFill>
          <a:blip r:embed="rId5"/>
          <a:stretch>
            <a:fillRect/>
          </a:stretch>
        </p:blipFill>
        <p:spPr>
          <a:xfrm>
            <a:off x="1169402" y="3112269"/>
            <a:ext cx="1707411" cy="2131701"/>
          </a:xfrm>
          <a:prstGeom prst="rect">
            <a:avLst/>
          </a:prstGeom>
        </p:spPr>
      </p:pic>
    </p:spTree>
    <p:extLst>
      <p:ext uri="{BB962C8B-B14F-4D97-AF65-F5344CB8AC3E}">
        <p14:creationId xmlns:p14="http://schemas.microsoft.com/office/powerpoint/2010/main" val="2223695546"/>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284802" y="5632549"/>
            <a:ext cx="797668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596727" y="1096045"/>
            <a:ext cx="2618024"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半室内环境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描述</a:t>
            </a:r>
            <a:endParaRPr lang="zh-CN" altLang="en-US" sz="2400" b="1" dirty="0">
              <a:solidFill>
                <a:srgbClr val="0070C0"/>
              </a:solidFill>
            </a:endParaRPr>
          </a:p>
        </p:txBody>
      </p:sp>
      <p:sp>
        <p:nvSpPr>
          <p:cNvPr id="16" name="矩形 15"/>
          <p:cNvSpPr/>
          <p:nvPr/>
        </p:nvSpPr>
        <p:spPr>
          <a:xfrm>
            <a:off x="1953846" y="1899561"/>
            <a:ext cx="9588097" cy="461665"/>
          </a:xfrm>
          <a:prstGeom prst="rect">
            <a:avLst/>
          </a:prstGeom>
        </p:spPr>
        <p:txBody>
          <a:bodyPr wrap="square">
            <a:spAutoFit/>
          </a:bodyPr>
          <a:lstStyle/>
          <a:p>
            <a:r>
              <a:rPr lang="zh-CN" altLang="zh-CN" dirty="0">
                <a:latin typeface="+mn-ea"/>
                <a:ea typeface="+mn-ea"/>
              </a:rPr>
              <a:t>指受外界太阳光影响的</a:t>
            </a:r>
            <a:r>
              <a:rPr lang="zh-CN" altLang="zh-CN" sz="2400" b="1" dirty="0">
                <a:solidFill>
                  <a:srgbClr val="0070C0"/>
                </a:solidFill>
                <a:latin typeface="+mn-ea"/>
                <a:ea typeface="+mn-ea"/>
              </a:rPr>
              <a:t>室内</a:t>
            </a:r>
            <a:r>
              <a:rPr lang="zh-CN" altLang="en-US" sz="2400" b="1" dirty="0">
                <a:solidFill>
                  <a:srgbClr val="0070C0"/>
                </a:solidFill>
                <a:latin typeface="+mn-ea"/>
                <a:ea typeface="+mn-ea"/>
              </a:rPr>
              <a:t>窗边</a:t>
            </a:r>
            <a:r>
              <a:rPr lang="zh-CN" altLang="zh-CN" dirty="0">
                <a:latin typeface="+mn-ea"/>
                <a:ea typeface="+mn-ea"/>
              </a:rPr>
              <a:t>环境，如会议签到大厅，交管局服务大厅等</a:t>
            </a:r>
            <a:endParaRPr lang="zh-CN" altLang="en-US" dirty="0">
              <a:latin typeface="+mn-ea"/>
              <a:ea typeface="+mn-ea"/>
            </a:endParaRPr>
          </a:p>
        </p:txBody>
      </p:sp>
      <p:pic>
        <p:nvPicPr>
          <p:cNvPr id="17" name="图片 16"/>
          <p:cNvPicPr>
            <a:picLocks noChangeAspect="1"/>
          </p:cNvPicPr>
          <p:nvPr/>
        </p:nvPicPr>
        <p:blipFill>
          <a:blip r:embed="rId5"/>
          <a:stretch>
            <a:fillRect/>
          </a:stretch>
        </p:blipFill>
        <p:spPr>
          <a:xfrm>
            <a:off x="2279470" y="2401044"/>
            <a:ext cx="7982018" cy="3447529"/>
          </a:xfrm>
          <a:prstGeom prst="rect">
            <a:avLst/>
          </a:prstGeom>
        </p:spPr>
      </p:pic>
      <p:sp>
        <p:nvSpPr>
          <p:cNvPr id="18" name="矩形: 圆角 5">
            <a:extLst>
              <a:ext uri="{FF2B5EF4-FFF2-40B4-BE49-F238E27FC236}">
                <a16:creationId xmlns:a16="http://schemas.microsoft.com/office/drawing/2014/main" id="{59AA6AE4-4302-4D28-8BBB-498301B10F85}"/>
              </a:ext>
            </a:extLst>
          </p:cNvPr>
          <p:cNvSpPr/>
          <p:nvPr/>
        </p:nvSpPr>
        <p:spPr>
          <a:xfrm>
            <a:off x="3261023" y="5340573"/>
            <a:ext cx="2353485"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会议签到大厅</a:t>
            </a:r>
          </a:p>
        </p:txBody>
      </p:sp>
      <p:sp>
        <p:nvSpPr>
          <p:cNvPr id="26" name="矩形: 圆角 5">
            <a:extLst>
              <a:ext uri="{FF2B5EF4-FFF2-40B4-BE49-F238E27FC236}">
                <a16:creationId xmlns:a16="http://schemas.microsoft.com/office/drawing/2014/main" id="{59AA6AE4-4302-4D28-8BBB-498301B10F85}"/>
              </a:ext>
            </a:extLst>
          </p:cNvPr>
          <p:cNvSpPr/>
          <p:nvPr/>
        </p:nvSpPr>
        <p:spPr>
          <a:xfrm>
            <a:off x="7077447" y="5340573"/>
            <a:ext cx="2592288"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交管局服务大厅</a:t>
            </a:r>
          </a:p>
        </p:txBody>
      </p:sp>
    </p:spTree>
    <p:extLst>
      <p:ext uri="{BB962C8B-B14F-4D97-AF65-F5344CB8AC3E}">
        <p14:creationId xmlns:p14="http://schemas.microsoft.com/office/powerpoint/2010/main" val="3858291733"/>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596727" y="1096045"/>
            <a:ext cx="4280339"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半室内环境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活体应用注意事项</a:t>
            </a:r>
            <a:endParaRPr lang="zh-CN" altLang="en-US" sz="2400" b="1" dirty="0">
              <a:solidFill>
                <a:srgbClr val="0070C0"/>
              </a:solidFill>
            </a:endParaRPr>
          </a:p>
        </p:txBody>
      </p:sp>
      <p:sp>
        <p:nvSpPr>
          <p:cNvPr id="16" name="矩形 15"/>
          <p:cNvSpPr/>
          <p:nvPr/>
        </p:nvSpPr>
        <p:spPr>
          <a:xfrm>
            <a:off x="1147251" y="1960141"/>
            <a:ext cx="9588097" cy="461665"/>
          </a:xfrm>
          <a:prstGeom prst="rect">
            <a:avLst/>
          </a:prstGeom>
        </p:spPr>
        <p:txBody>
          <a:bodyPr wrap="square">
            <a:spAutoFit/>
          </a:bodyPr>
          <a:lstStyle/>
          <a:p>
            <a:r>
              <a:rPr lang="en-US" altLang="zh-CN" dirty="0">
                <a:latin typeface="+mn-ea"/>
                <a:ea typeface="+mn-ea"/>
              </a:rPr>
              <a:t>A</a:t>
            </a:r>
            <a:r>
              <a:rPr lang="zh-CN" altLang="en-US" dirty="0">
                <a:latin typeface="+mn-ea"/>
                <a:ea typeface="+mn-ea"/>
              </a:rPr>
              <a:t>、阳光照到人脸（含人脸顺光和侧光），需要</a:t>
            </a:r>
            <a:r>
              <a:rPr lang="zh-CN" altLang="en-US" sz="2400" b="1" dirty="0">
                <a:solidFill>
                  <a:srgbClr val="0070C0"/>
                </a:solidFill>
                <a:latin typeface="+mn-ea"/>
                <a:ea typeface="+mn-ea"/>
              </a:rPr>
              <a:t>贴膜</a:t>
            </a:r>
            <a:r>
              <a:rPr lang="zh-CN" altLang="en-US" dirty="0">
                <a:latin typeface="+mn-ea"/>
                <a:ea typeface="+mn-ea"/>
              </a:rPr>
              <a:t>解决活体应用问题。</a:t>
            </a:r>
          </a:p>
        </p:txBody>
      </p:sp>
      <p:pic>
        <p:nvPicPr>
          <p:cNvPr id="22" name="图片 21"/>
          <p:cNvPicPr/>
          <p:nvPr/>
        </p:nvPicPr>
        <p:blipFill>
          <a:blip r:embed="rId5"/>
          <a:stretch>
            <a:fillRect/>
          </a:stretch>
        </p:blipFill>
        <p:spPr>
          <a:xfrm>
            <a:off x="1244799" y="2563853"/>
            <a:ext cx="1944928" cy="2633292"/>
          </a:xfrm>
          <a:prstGeom prst="rect">
            <a:avLst/>
          </a:prstGeom>
        </p:spPr>
      </p:pic>
      <p:pic>
        <p:nvPicPr>
          <p:cNvPr id="25" name="图片 24"/>
          <p:cNvPicPr/>
          <p:nvPr/>
        </p:nvPicPr>
        <p:blipFill>
          <a:blip r:embed="rId6"/>
          <a:stretch>
            <a:fillRect/>
          </a:stretch>
        </p:blipFill>
        <p:spPr>
          <a:xfrm>
            <a:off x="3514653" y="2528942"/>
            <a:ext cx="2014926" cy="2668203"/>
          </a:xfrm>
          <a:prstGeom prst="rect">
            <a:avLst/>
          </a:prstGeom>
        </p:spPr>
      </p:pic>
      <p:pic>
        <p:nvPicPr>
          <p:cNvPr id="28" name="图片 27"/>
          <p:cNvPicPr/>
          <p:nvPr/>
        </p:nvPicPr>
        <p:blipFill>
          <a:blip r:embed="rId7"/>
          <a:stretch>
            <a:fillRect/>
          </a:stretch>
        </p:blipFill>
        <p:spPr>
          <a:xfrm>
            <a:off x="6608814" y="2528942"/>
            <a:ext cx="1968865" cy="2668203"/>
          </a:xfrm>
          <a:prstGeom prst="rect">
            <a:avLst/>
          </a:prstGeom>
        </p:spPr>
      </p:pic>
      <p:pic>
        <p:nvPicPr>
          <p:cNvPr id="35" name="图片 34"/>
          <p:cNvPicPr/>
          <p:nvPr/>
        </p:nvPicPr>
        <p:blipFill>
          <a:blip r:embed="rId8"/>
          <a:stretch>
            <a:fillRect/>
          </a:stretch>
        </p:blipFill>
        <p:spPr>
          <a:xfrm>
            <a:off x="8948666" y="2528942"/>
            <a:ext cx="2014730" cy="2668203"/>
          </a:xfrm>
          <a:prstGeom prst="rect">
            <a:avLst/>
          </a:prstGeom>
        </p:spPr>
      </p:pic>
      <p:sp>
        <p:nvSpPr>
          <p:cNvPr id="21" name="矩形: 圆角 5">
            <a:extLst>
              <a:ext uri="{FF2B5EF4-FFF2-40B4-BE49-F238E27FC236}">
                <a16:creationId xmlns:a16="http://schemas.microsoft.com/office/drawing/2014/main" id="{59AA6AE4-4302-4D28-8BBB-498301B10F85}"/>
              </a:ext>
            </a:extLst>
          </p:cNvPr>
          <p:cNvSpPr/>
          <p:nvPr/>
        </p:nvSpPr>
        <p:spPr>
          <a:xfrm>
            <a:off x="1244799" y="5326804"/>
            <a:ext cx="193275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人脸顺光场景</a:t>
            </a:r>
          </a:p>
        </p:txBody>
      </p:sp>
      <p:sp>
        <p:nvSpPr>
          <p:cNvPr id="26" name="矩形: 圆角 5">
            <a:extLst>
              <a:ext uri="{FF2B5EF4-FFF2-40B4-BE49-F238E27FC236}">
                <a16:creationId xmlns:a16="http://schemas.microsoft.com/office/drawing/2014/main" id="{59AA6AE4-4302-4D28-8BBB-498301B10F85}"/>
              </a:ext>
            </a:extLst>
          </p:cNvPr>
          <p:cNvSpPr/>
          <p:nvPr/>
        </p:nvSpPr>
        <p:spPr>
          <a:xfrm>
            <a:off x="3555740" y="5326804"/>
            <a:ext cx="193275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终端显示效果</a:t>
            </a:r>
          </a:p>
        </p:txBody>
      </p:sp>
      <p:sp>
        <p:nvSpPr>
          <p:cNvPr id="37" name="矩形: 圆角 5">
            <a:extLst>
              <a:ext uri="{FF2B5EF4-FFF2-40B4-BE49-F238E27FC236}">
                <a16:creationId xmlns:a16="http://schemas.microsoft.com/office/drawing/2014/main" id="{59AA6AE4-4302-4D28-8BBB-498301B10F85}"/>
              </a:ext>
            </a:extLst>
          </p:cNvPr>
          <p:cNvSpPr/>
          <p:nvPr/>
        </p:nvSpPr>
        <p:spPr>
          <a:xfrm>
            <a:off x="6645399" y="5326804"/>
            <a:ext cx="193275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人脸测光场景</a:t>
            </a:r>
          </a:p>
        </p:txBody>
      </p:sp>
      <p:sp>
        <p:nvSpPr>
          <p:cNvPr id="38" name="矩形: 圆角 5">
            <a:extLst>
              <a:ext uri="{FF2B5EF4-FFF2-40B4-BE49-F238E27FC236}">
                <a16:creationId xmlns:a16="http://schemas.microsoft.com/office/drawing/2014/main" id="{59AA6AE4-4302-4D28-8BBB-498301B10F85}"/>
              </a:ext>
            </a:extLst>
          </p:cNvPr>
          <p:cNvSpPr/>
          <p:nvPr/>
        </p:nvSpPr>
        <p:spPr>
          <a:xfrm>
            <a:off x="8989655" y="5326804"/>
            <a:ext cx="193275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终端显示效果</a:t>
            </a:r>
          </a:p>
        </p:txBody>
      </p:sp>
    </p:spTree>
    <p:extLst>
      <p:ext uri="{BB962C8B-B14F-4D97-AF65-F5344CB8AC3E}">
        <p14:creationId xmlns:p14="http://schemas.microsoft.com/office/powerpoint/2010/main" val="418697817"/>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596727" y="1096045"/>
            <a:ext cx="4280339"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半室内环境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活体应用注意事项</a:t>
            </a:r>
            <a:endParaRPr lang="zh-CN" altLang="en-US" sz="2400" b="1" dirty="0">
              <a:solidFill>
                <a:srgbClr val="0070C0"/>
              </a:solidFill>
            </a:endParaRPr>
          </a:p>
        </p:txBody>
      </p:sp>
      <p:sp>
        <p:nvSpPr>
          <p:cNvPr id="16" name="矩形 15"/>
          <p:cNvSpPr/>
          <p:nvPr/>
        </p:nvSpPr>
        <p:spPr>
          <a:xfrm>
            <a:off x="1147251" y="1960141"/>
            <a:ext cx="10250676" cy="461665"/>
          </a:xfrm>
          <a:prstGeom prst="rect">
            <a:avLst/>
          </a:prstGeom>
        </p:spPr>
        <p:txBody>
          <a:bodyPr wrap="square">
            <a:spAutoFit/>
          </a:bodyPr>
          <a:lstStyle/>
          <a:p>
            <a:r>
              <a:rPr lang="en-US" altLang="zh-CN" dirty="0">
                <a:latin typeface="+mn-ea"/>
                <a:ea typeface="+mn-ea"/>
              </a:rPr>
              <a:t>B</a:t>
            </a:r>
            <a:r>
              <a:rPr lang="zh-CN" altLang="en-US" dirty="0">
                <a:latin typeface="+mn-ea"/>
                <a:ea typeface="+mn-ea"/>
              </a:rPr>
              <a:t>、</a:t>
            </a:r>
            <a:r>
              <a:rPr lang="zh-CN" altLang="en-US" sz="2400" b="1" dirty="0">
                <a:solidFill>
                  <a:srgbClr val="0070C0"/>
                </a:solidFill>
                <a:latin typeface="+mn-ea"/>
                <a:ea typeface="+mn-ea"/>
              </a:rPr>
              <a:t>阳光直射</a:t>
            </a:r>
            <a:r>
              <a:rPr lang="zh-CN" altLang="en-US" dirty="0">
                <a:latin typeface="+mn-ea"/>
                <a:ea typeface="+mn-ea"/>
              </a:rPr>
              <a:t>终端镜头（人脸逆光），近红外活体无法应用，需加装不透光窗帘解决活体应用问题。</a:t>
            </a:r>
          </a:p>
        </p:txBody>
      </p:sp>
      <p:pic>
        <p:nvPicPr>
          <p:cNvPr id="26" name="图片 25"/>
          <p:cNvPicPr/>
          <p:nvPr/>
        </p:nvPicPr>
        <p:blipFill>
          <a:blip r:embed="rId5"/>
          <a:stretch>
            <a:fillRect/>
          </a:stretch>
        </p:blipFill>
        <p:spPr>
          <a:xfrm>
            <a:off x="3837087" y="2578621"/>
            <a:ext cx="2216419" cy="2575578"/>
          </a:xfrm>
          <a:prstGeom prst="rect">
            <a:avLst/>
          </a:prstGeom>
        </p:spPr>
      </p:pic>
      <p:pic>
        <p:nvPicPr>
          <p:cNvPr id="37" name="图片 36"/>
          <p:cNvPicPr/>
          <p:nvPr/>
        </p:nvPicPr>
        <p:blipFill>
          <a:blip r:embed="rId6"/>
          <a:stretch>
            <a:fillRect/>
          </a:stretch>
        </p:blipFill>
        <p:spPr>
          <a:xfrm>
            <a:off x="6469186" y="2578621"/>
            <a:ext cx="2115098" cy="2575425"/>
          </a:xfrm>
          <a:prstGeom prst="rect">
            <a:avLst/>
          </a:prstGeom>
        </p:spPr>
      </p:pic>
      <p:sp>
        <p:nvSpPr>
          <p:cNvPr id="17" name="矩形: 圆角 5">
            <a:extLst>
              <a:ext uri="{FF2B5EF4-FFF2-40B4-BE49-F238E27FC236}">
                <a16:creationId xmlns:a16="http://schemas.microsoft.com/office/drawing/2014/main" id="{59AA6AE4-4302-4D28-8BBB-498301B10F85}"/>
              </a:ext>
            </a:extLst>
          </p:cNvPr>
          <p:cNvSpPr/>
          <p:nvPr/>
        </p:nvSpPr>
        <p:spPr>
          <a:xfrm>
            <a:off x="3992568" y="5323604"/>
            <a:ext cx="193275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人脸逆光场景</a:t>
            </a:r>
          </a:p>
        </p:txBody>
      </p:sp>
      <p:sp>
        <p:nvSpPr>
          <p:cNvPr id="18" name="矩形: 圆角 5">
            <a:extLst>
              <a:ext uri="{FF2B5EF4-FFF2-40B4-BE49-F238E27FC236}">
                <a16:creationId xmlns:a16="http://schemas.microsoft.com/office/drawing/2014/main" id="{59AA6AE4-4302-4D28-8BBB-498301B10F85}"/>
              </a:ext>
            </a:extLst>
          </p:cNvPr>
          <p:cNvSpPr/>
          <p:nvPr/>
        </p:nvSpPr>
        <p:spPr>
          <a:xfrm>
            <a:off x="6584856" y="5326804"/>
            <a:ext cx="193275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终端显示效果</a:t>
            </a:r>
          </a:p>
        </p:txBody>
      </p:sp>
    </p:spTree>
    <p:extLst>
      <p:ext uri="{BB962C8B-B14F-4D97-AF65-F5344CB8AC3E}">
        <p14:creationId xmlns:p14="http://schemas.microsoft.com/office/powerpoint/2010/main" val="1688978800"/>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596727" y="1096045"/>
            <a:ext cx="3849131"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半室内环境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实测通行速度</a:t>
            </a:r>
            <a:endParaRPr lang="zh-CN" altLang="en-US" sz="2400" b="1" dirty="0">
              <a:solidFill>
                <a:srgbClr val="0070C0"/>
              </a:solidFill>
            </a:endParaRPr>
          </a:p>
        </p:txBody>
      </p:sp>
      <p:graphicFrame>
        <p:nvGraphicFramePr>
          <p:cNvPr id="17" name="表格 16"/>
          <p:cNvGraphicFramePr>
            <a:graphicFrameLocks noGrp="1"/>
          </p:cNvGraphicFramePr>
          <p:nvPr>
            <p:extLst>
              <p:ext uri="{D42A27DB-BD31-4B8C-83A1-F6EECF244321}">
                <p14:modId xmlns:p14="http://schemas.microsoft.com/office/powerpoint/2010/main" val="3980553866"/>
              </p:ext>
            </p:extLst>
          </p:nvPr>
        </p:nvGraphicFramePr>
        <p:xfrm>
          <a:off x="971953" y="2032149"/>
          <a:ext cx="10961058" cy="4065852"/>
        </p:xfrm>
        <a:graphic>
          <a:graphicData uri="http://schemas.openxmlformats.org/drawingml/2006/table">
            <a:tbl>
              <a:tblPr firstRow="1" firstCol="1" bandRow="1">
                <a:tableStyleId>{2D5ABB26-0587-4C30-8999-92F81FD0307C}</a:tableStyleId>
              </a:tblPr>
              <a:tblGrid>
                <a:gridCol w="2596885">
                  <a:extLst>
                    <a:ext uri="{9D8B030D-6E8A-4147-A177-3AD203B41FA5}">
                      <a16:colId xmlns:a16="http://schemas.microsoft.com/office/drawing/2014/main" val="20000"/>
                    </a:ext>
                  </a:extLst>
                </a:gridCol>
                <a:gridCol w="1924433">
                  <a:extLst>
                    <a:ext uri="{9D8B030D-6E8A-4147-A177-3AD203B41FA5}">
                      <a16:colId xmlns:a16="http://schemas.microsoft.com/office/drawing/2014/main" val="20001"/>
                    </a:ext>
                  </a:extLst>
                </a:gridCol>
                <a:gridCol w="1389279">
                  <a:extLst>
                    <a:ext uri="{9D8B030D-6E8A-4147-A177-3AD203B41FA5}">
                      <a16:colId xmlns:a16="http://schemas.microsoft.com/office/drawing/2014/main" val="20002"/>
                    </a:ext>
                  </a:extLst>
                </a:gridCol>
                <a:gridCol w="1766453">
                  <a:extLst>
                    <a:ext uri="{9D8B030D-6E8A-4147-A177-3AD203B41FA5}">
                      <a16:colId xmlns:a16="http://schemas.microsoft.com/office/drawing/2014/main" val="20003"/>
                    </a:ext>
                  </a:extLst>
                </a:gridCol>
                <a:gridCol w="1495684">
                  <a:extLst>
                    <a:ext uri="{9D8B030D-6E8A-4147-A177-3AD203B41FA5}">
                      <a16:colId xmlns:a16="http://schemas.microsoft.com/office/drawing/2014/main" val="20004"/>
                    </a:ext>
                  </a:extLst>
                </a:gridCol>
                <a:gridCol w="1788324">
                  <a:extLst>
                    <a:ext uri="{9D8B030D-6E8A-4147-A177-3AD203B41FA5}">
                      <a16:colId xmlns:a16="http://schemas.microsoft.com/office/drawing/2014/main" val="20005"/>
                    </a:ext>
                  </a:extLst>
                </a:gridCol>
              </a:tblGrid>
              <a:tr h="371710">
                <a:tc rowSpan="2">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测试环境</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活体状态</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gridSpan="2">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测试人员</a:t>
                      </a:r>
                      <a:r>
                        <a:rPr lang="en-US" sz="1900" kern="0" dirty="0">
                          <a:solidFill>
                            <a:schemeClr val="bg1"/>
                          </a:solidFill>
                          <a:effectLst/>
                          <a:latin typeface="微软雅黑" panose="020B0503020204020204" pitchFamily="34" charset="-122"/>
                          <a:ea typeface="微软雅黑" panose="020B0503020204020204" pitchFamily="34" charset="-122"/>
                        </a:rPr>
                        <a:t>A(</a:t>
                      </a:r>
                      <a:r>
                        <a:rPr lang="zh-CN" sz="1900" kern="0" dirty="0">
                          <a:solidFill>
                            <a:schemeClr val="bg1"/>
                          </a:solidFill>
                          <a:effectLst/>
                          <a:latin typeface="微软雅黑" panose="020B0503020204020204" pitchFamily="34" charset="-122"/>
                          <a:ea typeface="微软雅黑" panose="020B0503020204020204" pitchFamily="34" charset="-122"/>
                        </a:rPr>
                        <a:t>无眼镜）</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zh-CN" altLang="en-US"/>
                    </a:p>
                  </a:txBody>
                  <a:tcPr/>
                </a:tc>
                <a:tc gridSpan="2">
                  <a:txBody>
                    <a:bodyPr/>
                    <a:lstStyle/>
                    <a:p>
                      <a:pPr algn="ctr" fontAlgn="ctr">
                        <a:spcAft>
                          <a:spcPts val="0"/>
                        </a:spcAft>
                      </a:pPr>
                      <a:r>
                        <a:rPr lang="zh-CN" sz="1900" kern="0">
                          <a:solidFill>
                            <a:schemeClr val="bg1"/>
                          </a:solidFill>
                          <a:effectLst/>
                          <a:latin typeface="微软雅黑" panose="020B0503020204020204" pitchFamily="34" charset="-122"/>
                          <a:ea typeface="微软雅黑" panose="020B0503020204020204" pitchFamily="34" charset="-122"/>
                        </a:rPr>
                        <a:t>测试人员</a:t>
                      </a:r>
                      <a:r>
                        <a:rPr lang="en-US" sz="1900" kern="0">
                          <a:solidFill>
                            <a:schemeClr val="bg1"/>
                          </a:solidFill>
                          <a:effectLst/>
                          <a:latin typeface="微软雅黑" panose="020B0503020204020204" pitchFamily="34" charset="-122"/>
                          <a:ea typeface="微软雅黑" panose="020B0503020204020204" pitchFamily="34" charset="-122"/>
                        </a:rPr>
                        <a:t>B(</a:t>
                      </a:r>
                      <a:r>
                        <a:rPr lang="zh-CN" sz="1900" kern="0">
                          <a:solidFill>
                            <a:schemeClr val="bg1"/>
                          </a:solidFill>
                          <a:effectLst/>
                          <a:latin typeface="微软雅黑" panose="020B0503020204020204" pitchFamily="34" charset="-122"/>
                          <a:ea typeface="微软雅黑" panose="020B0503020204020204" pitchFamily="34" charset="-122"/>
                        </a:rPr>
                        <a:t>戴眼镜）</a:t>
                      </a:r>
                      <a:endParaRPr lang="zh-CN" sz="19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zh-CN" altLang="en-US"/>
                    </a:p>
                  </a:txBody>
                  <a:tcPr/>
                </a:tc>
                <a:extLst>
                  <a:ext uri="{0D108BD9-81ED-4DB2-BD59-A6C34878D82A}">
                    <a16:rowId xmlns:a16="http://schemas.microsoft.com/office/drawing/2014/main" val="10000"/>
                  </a:ext>
                </a:extLst>
              </a:tr>
              <a:tr h="892629">
                <a:tc vMerge="1">
                  <a:txBody>
                    <a:bodyPr/>
                    <a:lstStyle/>
                    <a:p>
                      <a:endParaRPr lang="zh-CN" altLang="en-US"/>
                    </a:p>
                  </a:txBody>
                  <a:tcPr/>
                </a:tc>
                <a:tc vMerge="1">
                  <a:txBody>
                    <a:bodyPr/>
                    <a:lstStyle/>
                    <a:p>
                      <a:endParaRPr lang="zh-CN" altLang="en-US"/>
                    </a:p>
                  </a:txBody>
                  <a:tcPr/>
                </a:tc>
                <a:tc>
                  <a:txBody>
                    <a:bodyPr/>
                    <a:lstStyle/>
                    <a:p>
                      <a:pPr algn="ctr" fontAlgn="ctr">
                        <a:spcAft>
                          <a:spcPts val="0"/>
                        </a:spcAft>
                      </a:pPr>
                      <a:r>
                        <a:rPr lang="zh-CN" sz="1900" kern="0">
                          <a:solidFill>
                            <a:schemeClr val="bg1"/>
                          </a:solidFill>
                          <a:effectLst/>
                          <a:latin typeface="微软雅黑" panose="020B0503020204020204" pitchFamily="34" charset="-122"/>
                          <a:ea typeface="微软雅黑" panose="020B0503020204020204" pitchFamily="34" charset="-122"/>
                        </a:rPr>
                        <a:t>每分种通过次数</a:t>
                      </a:r>
                      <a:endParaRPr lang="zh-CN" sz="19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indent="0" algn="ctr" defTabSz="914400" eaLnBrk="1" fontAlgn="ctr" latinLnBrk="0" hangingPunct="1">
                        <a:lnSpc>
                          <a:spcPct val="100000"/>
                        </a:lnSpc>
                        <a:spcBef>
                          <a:spcPct val="0"/>
                        </a:spcBef>
                        <a:spcAft>
                          <a:spcPts val="0"/>
                        </a:spcAft>
                        <a:buClrTx/>
                        <a:buSzTx/>
                        <a:buFontTx/>
                        <a:buNone/>
                        <a:tabLst/>
                        <a:defRPr/>
                      </a:pPr>
                      <a:r>
                        <a:rPr lang="zh-CN" sz="1900" kern="0" dirty="0">
                          <a:solidFill>
                            <a:schemeClr val="bg1"/>
                          </a:solidFill>
                          <a:effectLst/>
                          <a:latin typeface="微软雅黑" panose="020B0503020204020204" pitchFamily="34" charset="-122"/>
                          <a:ea typeface="微软雅黑" panose="020B0503020204020204" pitchFamily="34" charset="-122"/>
                        </a:rPr>
                        <a:t>平均通过时间</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900" kern="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ms</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每分种通过</a:t>
                      </a:r>
                      <a:endParaRPr lang="en-US" altLang="zh-CN" sz="1900" kern="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次数</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indent="0" algn="ctr" defTabSz="914400" eaLnBrk="1" fontAlgn="ctr" latinLnBrk="0" hangingPunct="1">
                        <a:lnSpc>
                          <a:spcPct val="100000"/>
                        </a:lnSpc>
                        <a:spcBef>
                          <a:spcPct val="0"/>
                        </a:spcBef>
                        <a:spcAft>
                          <a:spcPts val="0"/>
                        </a:spcAft>
                        <a:buClrTx/>
                        <a:buSzTx/>
                        <a:buFontTx/>
                        <a:buNone/>
                        <a:tabLst/>
                        <a:defRPr/>
                      </a:pPr>
                      <a:r>
                        <a:rPr lang="zh-CN" sz="1900" kern="0" dirty="0">
                          <a:solidFill>
                            <a:schemeClr val="bg1"/>
                          </a:solidFill>
                          <a:effectLst/>
                          <a:latin typeface="微软雅黑" panose="020B0503020204020204" pitchFamily="34" charset="-122"/>
                          <a:ea typeface="微软雅黑" panose="020B0503020204020204" pitchFamily="34" charset="-122"/>
                        </a:rPr>
                        <a:t>平均通过时间</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900" kern="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ms</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1"/>
                  </a:ext>
                </a:extLst>
              </a:tr>
              <a:tr h="1589493">
                <a:tc rowSpan="2">
                  <a:txBody>
                    <a:bodyPr/>
                    <a:lstStyle/>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en-US" sz="1900" kern="100" dirty="0">
                          <a:solidFill>
                            <a:schemeClr val="bg1"/>
                          </a:solidFill>
                          <a:effectLst/>
                          <a:latin typeface="微软雅黑" panose="020B0503020204020204" pitchFamily="34" charset="-122"/>
                          <a:ea typeface="微软雅黑" panose="020B0503020204020204" pitchFamily="34" charset="-122"/>
                        </a:rPr>
                        <a:t> </a:t>
                      </a:r>
                      <a:endParaRPr 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zh-CN" altLang="en-US" sz="1900" kern="100" dirty="0">
                          <a:solidFill>
                            <a:schemeClr val="bg1"/>
                          </a:solidFill>
                          <a:effectLst/>
                          <a:latin typeface="微软雅黑" panose="020B0503020204020204" pitchFamily="34" charset="-122"/>
                          <a:ea typeface="微软雅黑" panose="020B0503020204020204" pitchFamily="34" charset="-122"/>
                        </a:rPr>
                        <a:t>半</a:t>
                      </a:r>
                      <a:r>
                        <a:rPr lang="zh-CN" sz="1900" kern="100" dirty="0">
                          <a:solidFill>
                            <a:schemeClr val="bg1"/>
                          </a:solidFill>
                          <a:effectLst/>
                          <a:latin typeface="微软雅黑" panose="020B0503020204020204" pitchFamily="34" charset="-122"/>
                          <a:ea typeface="微软雅黑" panose="020B0503020204020204" pitchFamily="34" charset="-122"/>
                        </a:rPr>
                        <a:t>室内</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关闭近红外活体</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35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1714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35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1714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12020">
                <a:tc vMerge="1">
                  <a:txBody>
                    <a:bodyPr/>
                    <a:lstStyle/>
                    <a:p>
                      <a:endParaRPr lang="zh-CN" altLang="en-US"/>
                    </a:p>
                  </a:txBody>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开启近红外活体</a:t>
                      </a:r>
                      <a:r>
                        <a:rPr lang="en-US" sz="1900" kern="0" dirty="0">
                          <a:solidFill>
                            <a:schemeClr val="bg1"/>
                          </a:solidFill>
                          <a:effectLst/>
                          <a:latin typeface="微软雅黑" panose="020B0503020204020204" pitchFamily="34" charset="-122"/>
                          <a:ea typeface="微软雅黑" panose="020B0503020204020204" pitchFamily="34" charset="-122"/>
                        </a:rPr>
                        <a:t>3%</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spcAft>
                          <a:spcPts val="0"/>
                        </a:spcAft>
                      </a:pPr>
                      <a:r>
                        <a:rPr lang="en-US" sz="2400" kern="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34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1765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34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1765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8" name="图片 17"/>
          <p:cNvPicPr/>
          <p:nvPr/>
        </p:nvPicPr>
        <p:blipFill>
          <a:blip r:embed="rId5"/>
          <a:stretch>
            <a:fillRect/>
          </a:stretch>
        </p:blipFill>
        <p:spPr>
          <a:xfrm>
            <a:off x="1341438" y="3446150"/>
            <a:ext cx="1842912" cy="2230740"/>
          </a:xfrm>
          <a:prstGeom prst="rect">
            <a:avLst/>
          </a:prstGeom>
        </p:spPr>
      </p:pic>
    </p:spTree>
    <p:extLst>
      <p:ext uri="{BB962C8B-B14F-4D97-AF65-F5344CB8AC3E}">
        <p14:creationId xmlns:p14="http://schemas.microsoft.com/office/powerpoint/2010/main" val="3457157600"/>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596727" y="1096045"/>
            <a:ext cx="2310248"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室外环境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描述</a:t>
            </a:r>
            <a:endParaRPr lang="zh-CN" altLang="en-US" sz="2400" b="1" dirty="0">
              <a:solidFill>
                <a:srgbClr val="0070C0"/>
              </a:solidFill>
            </a:endParaRPr>
          </a:p>
        </p:txBody>
      </p:sp>
      <p:sp>
        <p:nvSpPr>
          <p:cNvPr id="15" name="矩形 14"/>
          <p:cNvSpPr/>
          <p:nvPr/>
        </p:nvSpPr>
        <p:spPr>
          <a:xfrm>
            <a:off x="1147251" y="1960141"/>
            <a:ext cx="10250676" cy="461665"/>
          </a:xfrm>
          <a:prstGeom prst="rect">
            <a:avLst/>
          </a:prstGeom>
        </p:spPr>
        <p:txBody>
          <a:bodyPr wrap="square">
            <a:spAutoFit/>
          </a:bodyPr>
          <a:lstStyle/>
          <a:p>
            <a:r>
              <a:rPr lang="zh-CN" altLang="en-US" dirty="0">
                <a:latin typeface="+mn-ea"/>
                <a:ea typeface="+mn-ea"/>
              </a:rPr>
              <a:t>指大部分</a:t>
            </a:r>
            <a:r>
              <a:rPr lang="zh-CN" altLang="en-US" sz="2400" b="1" dirty="0">
                <a:solidFill>
                  <a:srgbClr val="0070C0"/>
                </a:solidFill>
                <a:latin typeface="+mn-ea"/>
                <a:ea typeface="+mn-ea"/>
              </a:rPr>
              <a:t>太阳光</a:t>
            </a:r>
            <a:r>
              <a:rPr lang="zh-CN" altLang="en-US" dirty="0">
                <a:latin typeface="+mn-ea"/>
                <a:ea typeface="+mn-ea"/>
              </a:rPr>
              <a:t>可</a:t>
            </a:r>
            <a:r>
              <a:rPr lang="zh-CN" altLang="en-US" sz="2400" b="1" dirty="0">
                <a:solidFill>
                  <a:srgbClr val="0070C0"/>
                </a:solidFill>
                <a:latin typeface="+mn-ea"/>
                <a:ea typeface="+mn-ea"/>
              </a:rPr>
              <a:t>被建筑物遮挡</a:t>
            </a:r>
            <a:r>
              <a:rPr lang="zh-CN" altLang="en-US" dirty="0">
                <a:latin typeface="+mn-ea"/>
                <a:ea typeface="+mn-ea"/>
              </a:rPr>
              <a:t>的室外环境。如机关单位人行通道，有遮阳棚的场地</a:t>
            </a:r>
          </a:p>
        </p:txBody>
      </p:sp>
      <p:pic>
        <p:nvPicPr>
          <p:cNvPr id="16" name="图片 15"/>
          <p:cNvPicPr>
            <a:picLocks noChangeAspect="1"/>
          </p:cNvPicPr>
          <p:nvPr/>
        </p:nvPicPr>
        <p:blipFill>
          <a:blip r:embed="rId5"/>
          <a:stretch>
            <a:fillRect/>
          </a:stretch>
        </p:blipFill>
        <p:spPr>
          <a:xfrm>
            <a:off x="2264990" y="2464197"/>
            <a:ext cx="8124825" cy="4038600"/>
          </a:xfrm>
          <a:prstGeom prst="rect">
            <a:avLst/>
          </a:prstGeom>
        </p:spPr>
      </p:pic>
      <p:sp>
        <p:nvSpPr>
          <p:cNvPr id="14" name="矩形: 圆角 5">
            <a:extLst>
              <a:ext uri="{FF2B5EF4-FFF2-40B4-BE49-F238E27FC236}">
                <a16:creationId xmlns:a16="http://schemas.microsoft.com/office/drawing/2014/main" id="{59AA6AE4-4302-4D28-8BBB-498301B10F85}"/>
              </a:ext>
            </a:extLst>
          </p:cNvPr>
          <p:cNvSpPr/>
          <p:nvPr/>
        </p:nvSpPr>
        <p:spPr>
          <a:xfrm>
            <a:off x="2540943" y="5920581"/>
            <a:ext cx="193275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机关人行门禁</a:t>
            </a:r>
          </a:p>
        </p:txBody>
      </p:sp>
      <p:sp>
        <p:nvSpPr>
          <p:cNvPr id="17" name="矩形: 圆角 5">
            <a:extLst>
              <a:ext uri="{FF2B5EF4-FFF2-40B4-BE49-F238E27FC236}">
                <a16:creationId xmlns:a16="http://schemas.microsoft.com/office/drawing/2014/main" id="{59AA6AE4-4302-4D28-8BBB-498301B10F85}"/>
              </a:ext>
            </a:extLst>
          </p:cNvPr>
          <p:cNvSpPr/>
          <p:nvPr/>
        </p:nvSpPr>
        <p:spPr>
          <a:xfrm>
            <a:off x="5432728" y="5920581"/>
            <a:ext cx="193275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马拉松检录</a:t>
            </a:r>
          </a:p>
        </p:txBody>
      </p:sp>
      <p:sp>
        <p:nvSpPr>
          <p:cNvPr id="18" name="矩形: 圆角 5">
            <a:extLst>
              <a:ext uri="{FF2B5EF4-FFF2-40B4-BE49-F238E27FC236}">
                <a16:creationId xmlns:a16="http://schemas.microsoft.com/office/drawing/2014/main" id="{59AA6AE4-4302-4D28-8BBB-498301B10F85}"/>
              </a:ext>
            </a:extLst>
          </p:cNvPr>
          <p:cNvSpPr/>
          <p:nvPr/>
        </p:nvSpPr>
        <p:spPr>
          <a:xfrm>
            <a:off x="8157567" y="5920581"/>
            <a:ext cx="193275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会议签到</a:t>
            </a:r>
          </a:p>
        </p:txBody>
      </p:sp>
    </p:spTree>
    <p:extLst>
      <p:ext uri="{BB962C8B-B14F-4D97-AF65-F5344CB8AC3E}">
        <p14:creationId xmlns:p14="http://schemas.microsoft.com/office/powerpoint/2010/main" val="2815470250"/>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345777" y="247156"/>
            <a:ext cx="851515" cy="400110"/>
          </a:xfrm>
          <a:prstGeom prst="rect">
            <a:avLst/>
          </a:prstGeom>
          <a:effectLst/>
        </p:spPr>
        <p:txBody>
          <a:bodyPr vert="horz" wrap="none">
            <a:spAutoFit/>
          </a:bodyPr>
          <a:lstStyle/>
          <a:p>
            <a:r>
              <a:rPr lang="zh-CN" altLang="en-US" sz="2000" b="1" spc="600" dirty="0">
                <a:solidFill>
                  <a:srgbClr val="2E2E2E"/>
                </a:solidFill>
                <a:latin typeface="+mj-lt"/>
                <a:ea typeface="微软雅黑" panose="020B0503020204020204" pitchFamily="34" charset="-122"/>
              </a:rPr>
              <a:t>目录</a:t>
            </a:r>
          </a:p>
        </p:txBody>
      </p:sp>
      <p:grpSp>
        <p:nvGrpSpPr>
          <p:cNvPr id="29"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30"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4"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2" name="右箭头 31">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右箭头 32">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8" name="矩形 4"/>
          <p:cNvSpPr/>
          <p:nvPr/>
        </p:nvSpPr>
        <p:spPr>
          <a:xfrm>
            <a:off x="3117007" y="-56083"/>
            <a:ext cx="350440" cy="4781862"/>
          </a:xfrm>
          <a:custGeom>
            <a:avLst/>
            <a:gdLst>
              <a:gd name="connsiteX0" fmla="*/ 0 w 224852"/>
              <a:gd name="connsiteY0" fmla="*/ 0 h 4781862"/>
              <a:gd name="connsiteX1" fmla="*/ 224852 w 224852"/>
              <a:gd name="connsiteY1" fmla="*/ 0 h 4781862"/>
              <a:gd name="connsiteX2" fmla="*/ 224852 w 224852"/>
              <a:gd name="connsiteY2" fmla="*/ 4781862 h 4781862"/>
              <a:gd name="connsiteX3" fmla="*/ 0 w 224852"/>
              <a:gd name="connsiteY3" fmla="*/ 4781862 h 4781862"/>
              <a:gd name="connsiteX4" fmla="*/ 0 w 224852"/>
              <a:gd name="connsiteY4" fmla="*/ 0 h 4781862"/>
              <a:gd name="connsiteX0" fmla="*/ 0 w 224852"/>
              <a:gd name="connsiteY0" fmla="*/ 0 h 4781862"/>
              <a:gd name="connsiteX1" fmla="*/ 224852 w 224852"/>
              <a:gd name="connsiteY1" fmla="*/ 0 h 4781862"/>
              <a:gd name="connsiteX2" fmla="*/ 224852 w 224852"/>
              <a:gd name="connsiteY2" fmla="*/ 4781862 h 4781862"/>
              <a:gd name="connsiteX3" fmla="*/ 0 w 224852"/>
              <a:gd name="connsiteY3" fmla="*/ 4506441 h 4781862"/>
              <a:gd name="connsiteX4" fmla="*/ 0 w 224852"/>
              <a:gd name="connsiteY4" fmla="*/ 0 h 478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52" h="4781862">
                <a:moveTo>
                  <a:pt x="0" y="0"/>
                </a:moveTo>
                <a:lnTo>
                  <a:pt x="224852" y="0"/>
                </a:lnTo>
                <a:lnTo>
                  <a:pt x="224852" y="4781862"/>
                </a:lnTo>
                <a:lnTo>
                  <a:pt x="0" y="450644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10"/>
          <p:cNvSpPr txBox="1"/>
          <p:nvPr/>
        </p:nvSpPr>
        <p:spPr>
          <a:xfrm>
            <a:off x="3057290" y="1226946"/>
            <a:ext cx="419757" cy="338554"/>
          </a:xfrm>
          <a:prstGeom prst="rect">
            <a:avLst/>
          </a:prstGeom>
          <a:noFill/>
        </p:spPr>
        <p:txBody>
          <a:bodyPr wrap="square" rtlCol="0">
            <a:spAutoFit/>
          </a:bodyPr>
          <a:lstStyle/>
          <a:p>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文本框 13"/>
          <p:cNvSpPr txBox="1"/>
          <p:nvPr/>
        </p:nvSpPr>
        <p:spPr>
          <a:xfrm>
            <a:off x="3057290" y="2033310"/>
            <a:ext cx="419757" cy="338554"/>
          </a:xfrm>
          <a:prstGeom prst="rect">
            <a:avLst/>
          </a:prstGeom>
          <a:noFill/>
        </p:spPr>
        <p:txBody>
          <a:bodyPr wrap="square" rtlCol="0">
            <a:spAutoFit/>
          </a:bodyPr>
          <a:lstStyle/>
          <a:p>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文本框 14"/>
          <p:cNvSpPr txBox="1"/>
          <p:nvPr/>
        </p:nvSpPr>
        <p:spPr>
          <a:xfrm>
            <a:off x="3057290" y="2825398"/>
            <a:ext cx="419757" cy="338554"/>
          </a:xfrm>
          <a:prstGeom prst="rect">
            <a:avLst/>
          </a:prstGeom>
          <a:noFill/>
        </p:spPr>
        <p:txBody>
          <a:bodyPr wrap="square" rtlCol="0">
            <a:spAutoFit/>
          </a:bodyPr>
          <a:lstStyle/>
          <a:p>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p:nvSpPr>
        <p:spPr>
          <a:xfrm>
            <a:off x="3593956" y="1148889"/>
            <a:ext cx="3057247" cy="523220"/>
          </a:xfrm>
          <a:prstGeom prst="rect">
            <a:avLst/>
          </a:prstGeom>
        </p:spPr>
        <p:txBody>
          <a:bodyPr wrap="none">
            <a:spAutoFit/>
          </a:bodyPr>
          <a:lstStyle/>
          <a:p>
            <a:r>
              <a:rPr lang="zh-CN" altLang="en-US" sz="2800" b="1" dirty="0">
                <a:solidFill>
                  <a:srgbClr val="0070C0"/>
                </a:solidFill>
                <a:latin typeface="Arial Black" panose="020B0A04020102020204" pitchFamily="34" charset="0"/>
                <a:ea typeface="微软雅黑" panose="020B0503020204020204" pitchFamily="34" charset="-122"/>
                <a:sym typeface="Century Gothic" panose="020B0502020202020204" pitchFamily="34" charset="0"/>
              </a:rPr>
              <a:t>竞品活体防伪破解</a:t>
            </a:r>
            <a:endParaRPr lang="en-US" altLang="zh-CN" sz="2800" b="1" dirty="0">
              <a:solidFill>
                <a:srgbClr val="0070C0"/>
              </a:solidFill>
              <a:latin typeface="Arial Black" panose="020B0A04020102020204" pitchFamily="34" charset="0"/>
              <a:ea typeface="微软雅黑" panose="020B0503020204020204" pitchFamily="34" charset="-122"/>
              <a:sym typeface="Century Gothic" panose="020B0502020202020204" pitchFamily="34" charset="0"/>
            </a:endParaRPr>
          </a:p>
        </p:txBody>
      </p:sp>
      <p:sp>
        <p:nvSpPr>
          <p:cNvPr id="52" name="矩形 51"/>
          <p:cNvSpPr/>
          <p:nvPr/>
        </p:nvSpPr>
        <p:spPr>
          <a:xfrm>
            <a:off x="3593956" y="1940977"/>
            <a:ext cx="5211683" cy="523220"/>
          </a:xfrm>
          <a:prstGeom prst="rect">
            <a:avLst/>
          </a:prstGeom>
        </p:spPr>
        <p:txBody>
          <a:bodyPr wrap="none">
            <a:spAutoFit/>
          </a:bodyPr>
          <a:lstStyle/>
          <a:p>
            <a:r>
              <a:rPr lang="zh-CN" altLang="en-US" sz="2800" b="1" dirty="0">
                <a:solidFill>
                  <a:srgbClr val="0070C0"/>
                </a:solidFill>
                <a:latin typeface="Arial Black" panose="020B0A04020102020204" pitchFamily="34" charset="0"/>
                <a:ea typeface="微软雅黑" panose="020B0503020204020204" pitchFamily="34" charset="-122"/>
                <a:sym typeface="Century Gothic" panose="020B0502020202020204" pitchFamily="34" charset="0"/>
              </a:rPr>
              <a:t>汉柏当代产品的环境适用性分析</a:t>
            </a:r>
            <a:endParaRPr lang="en-US" altLang="zh-CN" sz="2800" b="1" dirty="0">
              <a:solidFill>
                <a:srgbClr val="0070C0"/>
              </a:solidFill>
              <a:latin typeface="Arial Black" panose="020B0A04020102020204" pitchFamily="34" charset="0"/>
              <a:ea typeface="微软雅黑" panose="020B0503020204020204" pitchFamily="34" charset="-122"/>
              <a:sym typeface="Century Gothic" panose="020B0502020202020204" pitchFamily="34" charset="0"/>
            </a:endParaRPr>
          </a:p>
        </p:txBody>
      </p:sp>
      <p:sp>
        <p:nvSpPr>
          <p:cNvPr id="53" name="矩形 52"/>
          <p:cNvSpPr/>
          <p:nvPr/>
        </p:nvSpPr>
        <p:spPr>
          <a:xfrm>
            <a:off x="3593956" y="2733065"/>
            <a:ext cx="3775393" cy="523220"/>
          </a:xfrm>
          <a:prstGeom prst="rect">
            <a:avLst/>
          </a:prstGeom>
        </p:spPr>
        <p:txBody>
          <a:bodyPr wrap="none">
            <a:spAutoFit/>
          </a:bodyPr>
          <a:lstStyle/>
          <a:p>
            <a:r>
              <a:rPr lang="zh-CN" altLang="en-US" sz="2800" b="1" dirty="0">
                <a:solidFill>
                  <a:srgbClr val="0070C0"/>
                </a:solidFill>
                <a:latin typeface="Arial Black" panose="020B0A04020102020204" pitchFamily="34" charset="0"/>
                <a:ea typeface="微软雅黑" panose="020B0503020204020204" pitchFamily="34" charset="-122"/>
                <a:sym typeface="Century Gothic" panose="020B0502020202020204" pitchFamily="34" charset="0"/>
              </a:rPr>
              <a:t>汉柏下代终端产品改善</a:t>
            </a:r>
          </a:p>
        </p:txBody>
      </p:sp>
    </p:spTree>
    <p:extLst>
      <p:ext uri="{BB962C8B-B14F-4D97-AF65-F5344CB8AC3E}">
        <p14:creationId xmlns:p14="http://schemas.microsoft.com/office/powerpoint/2010/main" val="416708493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596727" y="1096045"/>
            <a:ext cx="3972562"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室外环境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活体应用注意事项</a:t>
            </a:r>
            <a:endParaRPr lang="zh-CN" altLang="en-US" sz="2400" b="1" dirty="0">
              <a:solidFill>
                <a:srgbClr val="0070C0"/>
              </a:solidFill>
            </a:endParaRPr>
          </a:p>
        </p:txBody>
      </p:sp>
      <p:sp>
        <p:nvSpPr>
          <p:cNvPr id="15" name="矩形 14"/>
          <p:cNvSpPr/>
          <p:nvPr/>
        </p:nvSpPr>
        <p:spPr>
          <a:xfrm>
            <a:off x="1147251" y="1960141"/>
            <a:ext cx="10250676" cy="369332"/>
          </a:xfrm>
          <a:prstGeom prst="rect">
            <a:avLst/>
          </a:prstGeom>
        </p:spPr>
        <p:txBody>
          <a:bodyPr wrap="square">
            <a:spAutoFit/>
          </a:bodyPr>
          <a:lstStyle/>
          <a:p>
            <a:r>
              <a:rPr lang="en-US" altLang="zh-CN" dirty="0">
                <a:latin typeface="+mn-ea"/>
                <a:ea typeface="+mn-ea"/>
              </a:rPr>
              <a:t>A</a:t>
            </a:r>
            <a:r>
              <a:rPr lang="zh-CN" altLang="en-US" dirty="0">
                <a:latin typeface="+mn-ea"/>
                <a:ea typeface="+mn-ea"/>
              </a:rPr>
              <a:t>、阳光照到人脸（含人脸顺光和侧光），需要改造现场环境解决活体应用问题。</a:t>
            </a:r>
          </a:p>
        </p:txBody>
      </p:sp>
      <p:pic>
        <p:nvPicPr>
          <p:cNvPr id="14" name="图片 13"/>
          <p:cNvPicPr/>
          <p:nvPr/>
        </p:nvPicPr>
        <p:blipFill>
          <a:blip r:embed="rId5"/>
          <a:stretch>
            <a:fillRect/>
          </a:stretch>
        </p:blipFill>
        <p:spPr>
          <a:xfrm>
            <a:off x="1677317" y="2968253"/>
            <a:ext cx="2591818" cy="3423339"/>
          </a:xfrm>
          <a:prstGeom prst="rect">
            <a:avLst/>
          </a:prstGeom>
        </p:spPr>
      </p:pic>
      <p:sp>
        <p:nvSpPr>
          <p:cNvPr id="17" name="矩形 16"/>
          <p:cNvSpPr/>
          <p:nvPr/>
        </p:nvSpPr>
        <p:spPr>
          <a:xfrm>
            <a:off x="1528941" y="2448271"/>
            <a:ext cx="7204690" cy="369332"/>
          </a:xfrm>
          <a:prstGeom prst="rect">
            <a:avLst/>
          </a:prstGeom>
        </p:spPr>
        <p:txBody>
          <a:bodyPr wrap="square">
            <a:spAutoFit/>
          </a:bodyPr>
          <a:lstStyle/>
          <a:p>
            <a:r>
              <a:rPr lang="zh-CN" altLang="zh-CN" dirty="0">
                <a:ea typeface="微软雅黑" panose="020B0503020204020204" pitchFamily="34" charset="-122"/>
                <a:cs typeface="Times New Roman" panose="02020603050405020304" pitchFamily="18" charset="0"/>
              </a:rPr>
              <a:t>如</a:t>
            </a:r>
            <a:r>
              <a:rPr lang="zh-CN" altLang="en-US" dirty="0">
                <a:ea typeface="微软雅黑" panose="020B0503020204020204" pitchFamily="34" charset="-122"/>
                <a:cs typeface="Times New Roman" panose="02020603050405020304" pitchFamily="18" charset="0"/>
              </a:rPr>
              <a:t>下</a:t>
            </a:r>
            <a:r>
              <a:rPr lang="zh-CN" altLang="zh-CN" dirty="0">
                <a:ea typeface="微软雅黑" panose="020B0503020204020204" pitchFamily="34" charset="-122"/>
                <a:cs typeface="Times New Roman" panose="02020603050405020304" pitchFamily="18" charset="0"/>
              </a:rPr>
              <a:t>图，项目现场增加了遮阳伞，避免阳光照射到人脸。</a:t>
            </a:r>
            <a:endParaRPr lang="zh-CN" altLang="en-US" dirty="0"/>
          </a:p>
        </p:txBody>
      </p:sp>
    </p:spTree>
    <p:extLst>
      <p:ext uri="{BB962C8B-B14F-4D97-AF65-F5344CB8AC3E}">
        <p14:creationId xmlns:p14="http://schemas.microsoft.com/office/powerpoint/2010/main" val="2701154967"/>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596727" y="1096045"/>
            <a:ext cx="3972562"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室外环境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活体应用注意事项</a:t>
            </a:r>
            <a:endParaRPr lang="zh-CN" altLang="en-US" sz="2400" b="1" dirty="0">
              <a:solidFill>
                <a:srgbClr val="0070C0"/>
              </a:solidFill>
            </a:endParaRPr>
          </a:p>
        </p:txBody>
      </p:sp>
      <p:sp>
        <p:nvSpPr>
          <p:cNvPr id="15" name="矩形 14"/>
          <p:cNvSpPr/>
          <p:nvPr/>
        </p:nvSpPr>
        <p:spPr>
          <a:xfrm>
            <a:off x="1147251" y="1960141"/>
            <a:ext cx="10250676" cy="369332"/>
          </a:xfrm>
          <a:prstGeom prst="rect">
            <a:avLst/>
          </a:prstGeom>
        </p:spPr>
        <p:txBody>
          <a:bodyPr wrap="square">
            <a:spAutoFit/>
          </a:bodyPr>
          <a:lstStyle/>
          <a:p>
            <a:r>
              <a:rPr lang="en-US" altLang="zh-CN" dirty="0">
                <a:latin typeface="+mn-ea"/>
                <a:ea typeface="+mn-ea"/>
              </a:rPr>
              <a:t>B</a:t>
            </a:r>
            <a:r>
              <a:rPr lang="zh-CN" altLang="en-US" dirty="0">
                <a:latin typeface="+mn-ea"/>
                <a:ea typeface="+mn-ea"/>
              </a:rPr>
              <a:t>、阳光直射终端镜头（人脸逆光），近红外活体无法应用，需要改造现场环境解决活体应用问题。</a:t>
            </a:r>
          </a:p>
        </p:txBody>
      </p:sp>
      <p:sp>
        <p:nvSpPr>
          <p:cNvPr id="16" name="矩形 15"/>
          <p:cNvSpPr/>
          <p:nvPr/>
        </p:nvSpPr>
        <p:spPr>
          <a:xfrm>
            <a:off x="1492940" y="2331893"/>
            <a:ext cx="9256915" cy="369332"/>
          </a:xfrm>
          <a:prstGeom prst="rect">
            <a:avLst/>
          </a:prstGeom>
        </p:spPr>
        <p:txBody>
          <a:bodyPr wrap="square">
            <a:spAutoFit/>
          </a:bodyPr>
          <a:lstStyle/>
          <a:p>
            <a:r>
              <a:rPr lang="zh-CN" altLang="zh-CN" dirty="0">
                <a:ea typeface="微软雅黑" panose="020B0503020204020204" pitchFamily="34" charset="-122"/>
                <a:cs typeface="Times New Roman" panose="02020603050405020304" pitchFamily="18" charset="0"/>
              </a:rPr>
              <a:t>如</a:t>
            </a:r>
            <a:r>
              <a:rPr lang="zh-CN" altLang="en-US" dirty="0">
                <a:ea typeface="微软雅黑" panose="020B0503020204020204" pitchFamily="34" charset="-122"/>
                <a:cs typeface="Times New Roman" panose="02020603050405020304" pitchFamily="18" charset="0"/>
              </a:rPr>
              <a:t>下</a:t>
            </a:r>
            <a:r>
              <a:rPr lang="zh-CN" altLang="zh-CN" dirty="0">
                <a:ea typeface="微软雅黑" panose="020B0503020204020204" pitchFamily="34" charset="-122"/>
                <a:cs typeface="Times New Roman" panose="02020603050405020304" pitchFamily="18" charset="0"/>
              </a:rPr>
              <a:t>图，项目现场增加了黑色小箱</a:t>
            </a:r>
            <a:r>
              <a:rPr lang="en-US" altLang="zh-CN"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避免阳光直射镜头。</a:t>
            </a:r>
            <a:endParaRPr lang="zh-CN" altLang="en-US" dirty="0">
              <a:ea typeface="微软雅黑" panose="020B0503020204020204" pitchFamily="34" charset="-122"/>
              <a:cs typeface="Times New Roman" panose="02020603050405020304" pitchFamily="18" charset="0"/>
            </a:endParaRPr>
          </a:p>
        </p:txBody>
      </p:sp>
      <p:pic>
        <p:nvPicPr>
          <p:cNvPr id="18" name="图片 17"/>
          <p:cNvPicPr/>
          <p:nvPr/>
        </p:nvPicPr>
        <p:blipFill>
          <a:blip r:embed="rId5"/>
          <a:stretch>
            <a:fillRect/>
          </a:stretch>
        </p:blipFill>
        <p:spPr>
          <a:xfrm>
            <a:off x="1604839" y="2861286"/>
            <a:ext cx="2550195" cy="3381483"/>
          </a:xfrm>
          <a:prstGeom prst="rect">
            <a:avLst/>
          </a:prstGeom>
        </p:spPr>
      </p:pic>
    </p:spTree>
    <p:extLst>
      <p:ext uri="{BB962C8B-B14F-4D97-AF65-F5344CB8AC3E}">
        <p14:creationId xmlns:p14="http://schemas.microsoft.com/office/powerpoint/2010/main" val="904402170"/>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49353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汉柏当代产品的环境适用性分析</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0" name="矩形 19"/>
          <p:cNvSpPr/>
          <p:nvPr/>
        </p:nvSpPr>
        <p:spPr>
          <a:xfrm>
            <a:off x="596727" y="1096045"/>
            <a:ext cx="3541354"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室外环境</a:t>
            </a:r>
            <a:r>
              <a:rPr lang="en-US" altLang="zh-CN" sz="2400" b="1" dirty="0">
                <a:solidFill>
                  <a:srgbClr val="0070C0"/>
                </a:solidFill>
                <a:ea typeface="微软雅黑" panose="020B0503020204020204" pitchFamily="34" charset="-122"/>
                <a:cs typeface="Helvetica" panose="020B0604020202020204" pitchFamily="34" charset="0"/>
              </a:rPr>
              <a:t>—</a:t>
            </a:r>
            <a:r>
              <a:rPr lang="zh-CN" altLang="en-US" sz="2400" b="1" dirty="0">
                <a:solidFill>
                  <a:srgbClr val="0070C0"/>
                </a:solidFill>
                <a:ea typeface="微软雅黑" panose="020B0503020204020204" pitchFamily="34" charset="-122"/>
                <a:cs typeface="Helvetica" panose="020B0604020202020204" pitchFamily="34" charset="0"/>
              </a:rPr>
              <a:t>实测通行速度</a:t>
            </a:r>
            <a:endParaRPr lang="zh-CN" altLang="en-US" sz="2400" b="1" dirty="0">
              <a:solidFill>
                <a:srgbClr val="0070C0"/>
              </a:solidFill>
            </a:endParaRPr>
          </a:p>
        </p:txBody>
      </p:sp>
      <p:graphicFrame>
        <p:nvGraphicFramePr>
          <p:cNvPr id="17" name="表格 16"/>
          <p:cNvGraphicFramePr>
            <a:graphicFrameLocks noGrp="1"/>
          </p:cNvGraphicFramePr>
          <p:nvPr>
            <p:extLst>
              <p:ext uri="{D42A27DB-BD31-4B8C-83A1-F6EECF244321}">
                <p14:modId xmlns:p14="http://schemas.microsoft.com/office/powerpoint/2010/main" val="1414621665"/>
              </p:ext>
            </p:extLst>
          </p:nvPr>
        </p:nvGraphicFramePr>
        <p:xfrm>
          <a:off x="971953" y="2032149"/>
          <a:ext cx="10961058" cy="4065852"/>
        </p:xfrm>
        <a:graphic>
          <a:graphicData uri="http://schemas.openxmlformats.org/drawingml/2006/table">
            <a:tbl>
              <a:tblPr firstRow="1" firstCol="1" bandRow="1">
                <a:tableStyleId>{2D5ABB26-0587-4C30-8999-92F81FD0307C}</a:tableStyleId>
              </a:tblPr>
              <a:tblGrid>
                <a:gridCol w="2596885">
                  <a:extLst>
                    <a:ext uri="{9D8B030D-6E8A-4147-A177-3AD203B41FA5}">
                      <a16:colId xmlns:a16="http://schemas.microsoft.com/office/drawing/2014/main" val="20000"/>
                    </a:ext>
                  </a:extLst>
                </a:gridCol>
                <a:gridCol w="1924433">
                  <a:extLst>
                    <a:ext uri="{9D8B030D-6E8A-4147-A177-3AD203B41FA5}">
                      <a16:colId xmlns:a16="http://schemas.microsoft.com/office/drawing/2014/main" val="20001"/>
                    </a:ext>
                  </a:extLst>
                </a:gridCol>
                <a:gridCol w="1389279">
                  <a:extLst>
                    <a:ext uri="{9D8B030D-6E8A-4147-A177-3AD203B41FA5}">
                      <a16:colId xmlns:a16="http://schemas.microsoft.com/office/drawing/2014/main" val="20002"/>
                    </a:ext>
                  </a:extLst>
                </a:gridCol>
                <a:gridCol w="1766453">
                  <a:extLst>
                    <a:ext uri="{9D8B030D-6E8A-4147-A177-3AD203B41FA5}">
                      <a16:colId xmlns:a16="http://schemas.microsoft.com/office/drawing/2014/main" val="20003"/>
                    </a:ext>
                  </a:extLst>
                </a:gridCol>
                <a:gridCol w="1495684">
                  <a:extLst>
                    <a:ext uri="{9D8B030D-6E8A-4147-A177-3AD203B41FA5}">
                      <a16:colId xmlns:a16="http://schemas.microsoft.com/office/drawing/2014/main" val="20004"/>
                    </a:ext>
                  </a:extLst>
                </a:gridCol>
                <a:gridCol w="1788324">
                  <a:extLst>
                    <a:ext uri="{9D8B030D-6E8A-4147-A177-3AD203B41FA5}">
                      <a16:colId xmlns:a16="http://schemas.microsoft.com/office/drawing/2014/main" val="20005"/>
                    </a:ext>
                  </a:extLst>
                </a:gridCol>
              </a:tblGrid>
              <a:tr h="371710">
                <a:tc rowSpan="2">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测试环境</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活体状态</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gridSpan="2">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测试人员</a:t>
                      </a:r>
                      <a:r>
                        <a:rPr lang="en-US" sz="1900" kern="0" dirty="0">
                          <a:solidFill>
                            <a:schemeClr val="bg1"/>
                          </a:solidFill>
                          <a:effectLst/>
                          <a:latin typeface="微软雅黑" panose="020B0503020204020204" pitchFamily="34" charset="-122"/>
                          <a:ea typeface="微软雅黑" panose="020B0503020204020204" pitchFamily="34" charset="-122"/>
                        </a:rPr>
                        <a:t>A(</a:t>
                      </a:r>
                      <a:r>
                        <a:rPr lang="zh-CN" sz="1900" kern="0" dirty="0">
                          <a:solidFill>
                            <a:schemeClr val="bg1"/>
                          </a:solidFill>
                          <a:effectLst/>
                          <a:latin typeface="微软雅黑" panose="020B0503020204020204" pitchFamily="34" charset="-122"/>
                          <a:ea typeface="微软雅黑" panose="020B0503020204020204" pitchFamily="34" charset="-122"/>
                        </a:rPr>
                        <a:t>无眼镜）</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zh-CN" altLang="en-US"/>
                    </a:p>
                  </a:txBody>
                  <a:tcPr/>
                </a:tc>
                <a:tc gridSpan="2">
                  <a:txBody>
                    <a:bodyPr/>
                    <a:lstStyle/>
                    <a:p>
                      <a:pPr algn="ctr" fontAlgn="ctr">
                        <a:spcAft>
                          <a:spcPts val="0"/>
                        </a:spcAft>
                      </a:pPr>
                      <a:r>
                        <a:rPr lang="zh-CN" sz="1900" kern="0">
                          <a:solidFill>
                            <a:schemeClr val="bg1"/>
                          </a:solidFill>
                          <a:effectLst/>
                          <a:latin typeface="微软雅黑" panose="020B0503020204020204" pitchFamily="34" charset="-122"/>
                          <a:ea typeface="微软雅黑" panose="020B0503020204020204" pitchFamily="34" charset="-122"/>
                        </a:rPr>
                        <a:t>测试人员</a:t>
                      </a:r>
                      <a:r>
                        <a:rPr lang="en-US" sz="1900" kern="0">
                          <a:solidFill>
                            <a:schemeClr val="bg1"/>
                          </a:solidFill>
                          <a:effectLst/>
                          <a:latin typeface="微软雅黑" panose="020B0503020204020204" pitchFamily="34" charset="-122"/>
                          <a:ea typeface="微软雅黑" panose="020B0503020204020204" pitchFamily="34" charset="-122"/>
                        </a:rPr>
                        <a:t>B(</a:t>
                      </a:r>
                      <a:r>
                        <a:rPr lang="zh-CN" sz="1900" kern="0">
                          <a:solidFill>
                            <a:schemeClr val="bg1"/>
                          </a:solidFill>
                          <a:effectLst/>
                          <a:latin typeface="微软雅黑" panose="020B0503020204020204" pitchFamily="34" charset="-122"/>
                          <a:ea typeface="微软雅黑" panose="020B0503020204020204" pitchFamily="34" charset="-122"/>
                        </a:rPr>
                        <a:t>戴眼镜）</a:t>
                      </a:r>
                      <a:endParaRPr lang="zh-CN" sz="19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zh-CN" altLang="en-US"/>
                    </a:p>
                  </a:txBody>
                  <a:tcPr/>
                </a:tc>
                <a:extLst>
                  <a:ext uri="{0D108BD9-81ED-4DB2-BD59-A6C34878D82A}">
                    <a16:rowId xmlns:a16="http://schemas.microsoft.com/office/drawing/2014/main" val="10000"/>
                  </a:ext>
                </a:extLst>
              </a:tr>
              <a:tr h="892629">
                <a:tc vMerge="1">
                  <a:txBody>
                    <a:bodyPr/>
                    <a:lstStyle/>
                    <a:p>
                      <a:endParaRPr lang="zh-CN" altLang="en-US"/>
                    </a:p>
                  </a:txBody>
                  <a:tcPr/>
                </a:tc>
                <a:tc vMerge="1">
                  <a:txBody>
                    <a:bodyPr/>
                    <a:lstStyle/>
                    <a:p>
                      <a:endParaRPr lang="zh-CN" altLang="en-US"/>
                    </a:p>
                  </a:txBody>
                  <a:tcPr/>
                </a:tc>
                <a:tc>
                  <a:txBody>
                    <a:bodyPr/>
                    <a:lstStyle/>
                    <a:p>
                      <a:pPr algn="ctr" fontAlgn="ctr">
                        <a:spcAft>
                          <a:spcPts val="0"/>
                        </a:spcAft>
                      </a:pPr>
                      <a:r>
                        <a:rPr lang="zh-CN" sz="1900" kern="0">
                          <a:solidFill>
                            <a:schemeClr val="bg1"/>
                          </a:solidFill>
                          <a:effectLst/>
                          <a:latin typeface="微软雅黑" panose="020B0503020204020204" pitchFamily="34" charset="-122"/>
                          <a:ea typeface="微软雅黑" panose="020B0503020204020204" pitchFamily="34" charset="-122"/>
                        </a:rPr>
                        <a:t>每分种通过次数</a:t>
                      </a:r>
                      <a:endParaRPr lang="zh-CN" sz="19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indent="0" algn="ctr" defTabSz="914400" eaLnBrk="1" fontAlgn="ctr" latinLnBrk="0" hangingPunct="1">
                        <a:lnSpc>
                          <a:spcPct val="100000"/>
                        </a:lnSpc>
                        <a:spcBef>
                          <a:spcPct val="0"/>
                        </a:spcBef>
                        <a:spcAft>
                          <a:spcPts val="0"/>
                        </a:spcAft>
                        <a:buClrTx/>
                        <a:buSzTx/>
                        <a:buFontTx/>
                        <a:buNone/>
                        <a:tabLst/>
                        <a:defRPr/>
                      </a:pPr>
                      <a:r>
                        <a:rPr lang="zh-CN" sz="1900" kern="0" dirty="0">
                          <a:solidFill>
                            <a:schemeClr val="bg1"/>
                          </a:solidFill>
                          <a:effectLst/>
                          <a:latin typeface="微软雅黑" panose="020B0503020204020204" pitchFamily="34" charset="-122"/>
                          <a:ea typeface="微软雅黑" panose="020B0503020204020204" pitchFamily="34" charset="-122"/>
                        </a:rPr>
                        <a:t>平均通过时间</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900" kern="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ms</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每分种通过</a:t>
                      </a:r>
                      <a:endParaRPr lang="en-US" altLang="zh-CN" sz="1900" kern="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次数</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indent="0" algn="ctr" defTabSz="914400" eaLnBrk="1" fontAlgn="ctr" latinLnBrk="0" hangingPunct="1">
                        <a:lnSpc>
                          <a:spcPct val="100000"/>
                        </a:lnSpc>
                        <a:spcBef>
                          <a:spcPct val="0"/>
                        </a:spcBef>
                        <a:spcAft>
                          <a:spcPts val="0"/>
                        </a:spcAft>
                        <a:buClrTx/>
                        <a:buSzTx/>
                        <a:buFontTx/>
                        <a:buNone/>
                        <a:tabLst/>
                        <a:defRPr/>
                      </a:pPr>
                      <a:r>
                        <a:rPr lang="zh-CN" sz="1900" kern="0" dirty="0">
                          <a:solidFill>
                            <a:schemeClr val="bg1"/>
                          </a:solidFill>
                          <a:effectLst/>
                          <a:latin typeface="微软雅黑" panose="020B0503020204020204" pitchFamily="34" charset="-122"/>
                          <a:ea typeface="微软雅黑" panose="020B0503020204020204" pitchFamily="34" charset="-122"/>
                        </a:rPr>
                        <a:t>平均通过时间</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900" kern="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ms</a:t>
                      </a:r>
                      <a:r>
                        <a:rPr lang="en-US" altLang="zh-CN" sz="19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1"/>
                  </a:ext>
                </a:extLst>
              </a:tr>
              <a:tr h="1589493">
                <a:tc rowSpan="2">
                  <a:txBody>
                    <a:bodyPr/>
                    <a:lstStyle/>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en-US" sz="1900" kern="100" dirty="0">
                          <a:solidFill>
                            <a:schemeClr val="bg1"/>
                          </a:solidFill>
                          <a:effectLst/>
                          <a:latin typeface="微软雅黑" panose="020B0503020204020204" pitchFamily="34" charset="-122"/>
                          <a:ea typeface="微软雅黑" panose="020B0503020204020204" pitchFamily="34" charset="-122"/>
                        </a:rPr>
                        <a:t> </a:t>
                      </a:r>
                      <a:endParaRPr 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endParaRPr lang="en-US" altLang="zh-CN" sz="1900" kern="100" dirty="0">
                        <a:solidFill>
                          <a:schemeClr val="bg1"/>
                        </a:solidFill>
                        <a:effectLst/>
                        <a:latin typeface="微软雅黑" panose="020B0503020204020204" pitchFamily="34" charset="-122"/>
                        <a:ea typeface="微软雅黑" panose="020B0503020204020204" pitchFamily="34" charset="-122"/>
                      </a:endParaRPr>
                    </a:p>
                    <a:p>
                      <a:pPr algn="ctr" fontAlgn="ctr">
                        <a:spcAft>
                          <a:spcPts val="0"/>
                        </a:spcAft>
                      </a:pPr>
                      <a:r>
                        <a:rPr lang="zh-CN" altLang="en-US"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室外</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关闭近红外活体</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35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1714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35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1714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12020">
                <a:tc vMerge="1">
                  <a:txBody>
                    <a:bodyPr/>
                    <a:lstStyle/>
                    <a:p>
                      <a:endParaRPr lang="zh-CN" altLang="en-US"/>
                    </a:p>
                  </a:txBody>
                  <a:tcPr/>
                </a:tc>
                <a:tc>
                  <a:txBody>
                    <a:bodyPr/>
                    <a:lstStyle/>
                    <a:p>
                      <a:pPr algn="ctr" fontAlgn="ctr">
                        <a:spcAft>
                          <a:spcPts val="0"/>
                        </a:spcAft>
                      </a:pPr>
                      <a:r>
                        <a:rPr lang="zh-CN" sz="1900" kern="0" dirty="0">
                          <a:solidFill>
                            <a:schemeClr val="bg1"/>
                          </a:solidFill>
                          <a:effectLst/>
                          <a:latin typeface="微软雅黑" panose="020B0503020204020204" pitchFamily="34" charset="-122"/>
                          <a:ea typeface="微软雅黑" panose="020B0503020204020204" pitchFamily="34" charset="-122"/>
                        </a:rPr>
                        <a:t>开启近红外活体</a:t>
                      </a:r>
                      <a:r>
                        <a:rPr lang="en-US" sz="1900" kern="0" dirty="0">
                          <a:solidFill>
                            <a:schemeClr val="bg1"/>
                          </a:solidFill>
                          <a:effectLst/>
                          <a:latin typeface="微软雅黑" panose="020B0503020204020204" pitchFamily="34" charset="-122"/>
                          <a:ea typeface="微软雅黑" panose="020B0503020204020204" pitchFamily="34" charset="-122"/>
                        </a:rPr>
                        <a:t>3%</a:t>
                      </a:r>
                      <a:endParaRPr lang="zh-CN" sz="19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9805" marR="9805" marT="9805" marB="9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spcAft>
                          <a:spcPts val="0"/>
                        </a:spcAft>
                      </a:pPr>
                      <a:r>
                        <a:rPr lang="en-US" sz="2400" kern="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34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1765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34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Aft>
                          <a:spcPts val="0"/>
                        </a:spcAft>
                      </a:pPr>
                      <a:r>
                        <a:rPr lang="en-US" sz="2400" kern="0" dirty="0">
                          <a:solidFill>
                            <a:srgbClr val="000000"/>
                          </a:solidFill>
                          <a:effectLst/>
                          <a:latin typeface="微软雅黑" panose="020B0503020204020204" pitchFamily="34" charset="-122"/>
                          <a:ea typeface="宋体" panose="02010600030101010101" pitchFamily="2" charset="-122"/>
                          <a:cs typeface="宋体" panose="02010600030101010101" pitchFamily="2" charset="-122"/>
                        </a:rPr>
                        <a:t>1765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4" name="图片 13"/>
          <p:cNvPicPr/>
          <p:nvPr/>
        </p:nvPicPr>
        <p:blipFill>
          <a:blip r:embed="rId5"/>
          <a:stretch>
            <a:fillRect/>
          </a:stretch>
        </p:blipFill>
        <p:spPr>
          <a:xfrm>
            <a:off x="1400174" y="3400301"/>
            <a:ext cx="1780138" cy="2283936"/>
          </a:xfrm>
          <a:prstGeom prst="rect">
            <a:avLst/>
          </a:prstGeom>
        </p:spPr>
      </p:pic>
    </p:spTree>
    <p:extLst>
      <p:ext uri="{BB962C8B-B14F-4D97-AF65-F5344CB8AC3E}">
        <p14:creationId xmlns:p14="http://schemas.microsoft.com/office/powerpoint/2010/main" val="12773712"/>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366408" y="1109320"/>
            <a:ext cx="2142829" cy="2142829"/>
            <a:chOff x="1677608" y="2996952"/>
            <a:chExt cx="1395643" cy="1395643"/>
          </a:xfrm>
        </p:grpSpPr>
        <p:sp>
          <p:nvSpPr>
            <p:cNvPr id="9"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6" dirty="0">
                <a:solidFill>
                  <a:srgbClr val="FA783A"/>
                </a:solidFill>
                <a:cs typeface="+mn-ea"/>
                <a:sym typeface="+mn-lt"/>
              </a:endParaRPr>
            </a:p>
          </p:txBody>
        </p:sp>
        <p:sp>
          <p:nvSpPr>
            <p:cNvPr id="10" name="Oval 29"/>
            <p:cNvSpPr>
              <a:spLocks noChangeAspect="1"/>
            </p:cNvSpPr>
            <p:nvPr/>
          </p:nvSpPr>
          <p:spPr>
            <a:xfrm>
              <a:off x="1850114" y="3169458"/>
              <a:ext cx="1050630" cy="1050630"/>
            </a:xfrm>
            <a:prstGeom prst="ellipse">
              <a:avLst/>
            </a:prstGeom>
            <a:solidFill>
              <a:srgbClr val="0772DC"/>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52" dirty="0">
                  <a:solidFill>
                    <a:srgbClr val="FA783A"/>
                  </a:solidFill>
                  <a:effectLst>
                    <a:outerShdw blurRad="38100" dist="38100" dir="2700000" algn="tl">
                      <a:srgbClr val="000000">
                        <a:alpha val="43137"/>
                      </a:srgbClr>
                    </a:outerShdw>
                  </a:effectLst>
                  <a:cs typeface="+mn-ea"/>
                  <a:sym typeface="+mn-lt"/>
                </a:rPr>
                <a:t></a:t>
              </a:r>
            </a:p>
          </p:txBody>
        </p:sp>
      </p:grpSp>
      <p:sp>
        <p:nvSpPr>
          <p:cNvPr id="12" name="TextBox 45"/>
          <p:cNvSpPr txBox="1"/>
          <p:nvPr/>
        </p:nvSpPr>
        <p:spPr>
          <a:xfrm>
            <a:off x="5772191" y="3404306"/>
            <a:ext cx="1331262" cy="546625"/>
          </a:xfrm>
          <a:prstGeom prst="rect">
            <a:avLst/>
          </a:prstGeom>
          <a:noFill/>
          <a:effectLst/>
        </p:spPr>
        <p:txBody>
          <a:bodyPr wrap="none" rtlCol="0">
            <a:spAutoFit/>
          </a:bodyPr>
          <a:lstStyle/>
          <a:p>
            <a:pPr algn="ctr"/>
            <a:r>
              <a:rPr lang="en-US" altLang="zh-CN" sz="2952" dirty="0">
                <a:solidFill>
                  <a:srgbClr val="0772DC"/>
                </a:solidFill>
                <a:cs typeface="+mn-ea"/>
                <a:sym typeface="+mn-lt"/>
              </a:rPr>
              <a:t>PART III</a:t>
            </a:r>
          </a:p>
        </p:txBody>
      </p:sp>
      <p:sp>
        <p:nvSpPr>
          <p:cNvPr id="13" name="Rectangle 49"/>
          <p:cNvSpPr/>
          <p:nvPr/>
        </p:nvSpPr>
        <p:spPr>
          <a:xfrm>
            <a:off x="2540943" y="4091986"/>
            <a:ext cx="7848872" cy="676467"/>
          </a:xfrm>
          <a:prstGeom prst="rect">
            <a:avLst/>
          </a:prstGeom>
          <a:effectLst/>
        </p:spPr>
        <p:txBody>
          <a:bodyPr wrap="square">
            <a:spAutoFit/>
          </a:bodyPr>
          <a:lstStyle/>
          <a:p>
            <a:pPr algn="ctr"/>
            <a:r>
              <a:rPr lang="zh-CN" altLang="en-US" sz="3796" b="1" spc="300" dirty="0">
                <a:solidFill>
                  <a:srgbClr val="0772DC"/>
                </a:solidFill>
                <a:latin typeface="+mj-ea"/>
                <a:ea typeface="+mj-ea"/>
                <a:cs typeface="+mn-ea"/>
                <a:sym typeface="+mn-lt"/>
              </a:rPr>
              <a:t>汉柏下代终端产品改善</a:t>
            </a:r>
          </a:p>
        </p:txBody>
      </p:sp>
      <p:cxnSp>
        <p:nvCxnSpPr>
          <p:cNvPr id="15" name="Straight Connector 2"/>
          <p:cNvCxnSpPr/>
          <p:nvPr/>
        </p:nvCxnSpPr>
        <p:spPr>
          <a:xfrm>
            <a:off x="4273927" y="4859295"/>
            <a:ext cx="4281381" cy="0"/>
          </a:xfrm>
          <a:prstGeom prst="line">
            <a:avLst/>
          </a:prstGeom>
          <a:ln w="9525">
            <a:solidFill>
              <a:srgbClr val="0772DC"/>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6" name="KSO_Shape"/>
          <p:cNvSpPr/>
          <p:nvPr/>
        </p:nvSpPr>
        <p:spPr bwMode="auto">
          <a:xfrm>
            <a:off x="6183905" y="1582564"/>
            <a:ext cx="507838" cy="1015676"/>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n-lt"/>
              <a:ea typeface="+mn-ea"/>
              <a:cs typeface="+mn-ea"/>
              <a:sym typeface="+mn-lt"/>
            </a:endParaRPr>
          </a:p>
        </p:txBody>
      </p:sp>
      <p:pic>
        <p:nvPicPr>
          <p:cNvPr id="11" name="图片 18">
            <a:extLst>
              <a:ext uri="{FF2B5EF4-FFF2-40B4-BE49-F238E27FC236}">
                <a16:creationId xmlns:a16="http://schemas.microsoft.com/office/drawing/2014/main" id="{6EC5D088-4819-EB4A-AB51-4986E84996B7}"/>
              </a:ext>
            </a:extLst>
          </p:cNvPr>
          <p:cNvPicPr>
            <a:picLocks noChangeAspect="1"/>
          </p:cNvPicPr>
          <p:nvPr>
            <p:custDataLst>
              <p:tags r:id="rId1"/>
            </p:custDataLst>
          </p:nvPr>
        </p:nvPicPr>
        <p:blipFill>
          <a:blip r:embed="rId4"/>
          <a:stretch>
            <a:fillRect/>
          </a:stretch>
        </p:blipFill>
        <p:spPr>
          <a:xfrm>
            <a:off x="5504000" y="4892121"/>
            <a:ext cx="2083364" cy="740428"/>
          </a:xfrm>
          <a:prstGeom prst="rect">
            <a:avLst/>
          </a:prstGeom>
          <a:noFill/>
          <a:ln w="9525">
            <a:noFill/>
          </a:ln>
        </p:spPr>
      </p:pic>
    </p:spTree>
    <p:extLst>
      <p:ext uri="{BB962C8B-B14F-4D97-AF65-F5344CB8AC3E}">
        <p14:creationId xmlns:p14="http://schemas.microsoft.com/office/powerpoint/2010/main" val="1303097832"/>
      </p:ext>
    </p:extLst>
  </p:cSld>
  <p:clrMapOvr>
    <a:masterClrMapping/>
  </p:clrMapOvr>
  <p:transition spd="slow" advTm="18000">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3262432"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汉柏下代终端产品改善</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17" name="图片 16">
            <a:extLst>
              <a:ext uri="{FF2B5EF4-FFF2-40B4-BE49-F238E27FC236}">
                <a16:creationId xmlns:a16="http://schemas.microsoft.com/office/drawing/2014/main" id="{352AD5CA-F5DB-4532-80A5-FA9E5FB08E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2248" y="2093562"/>
            <a:ext cx="3387719" cy="2186372"/>
          </a:xfrm>
          <a:prstGeom prst="rect">
            <a:avLst/>
          </a:prstGeom>
        </p:spPr>
      </p:pic>
      <p:pic>
        <p:nvPicPr>
          <p:cNvPr id="21" name="图片 20">
            <a:extLst>
              <a:ext uri="{FF2B5EF4-FFF2-40B4-BE49-F238E27FC236}">
                <a16:creationId xmlns:a16="http://schemas.microsoft.com/office/drawing/2014/main" id="{60AFAA89-B879-4CEF-BDC3-C0AB19BEB841}"/>
              </a:ext>
            </a:extLst>
          </p:cNvPr>
          <p:cNvPicPr>
            <a:picLocks noChangeAspect="1"/>
          </p:cNvPicPr>
          <p:nvPr/>
        </p:nvPicPr>
        <p:blipFill>
          <a:blip r:embed="rId6"/>
          <a:stretch>
            <a:fillRect/>
          </a:stretch>
        </p:blipFill>
        <p:spPr>
          <a:xfrm>
            <a:off x="6976206" y="2093562"/>
            <a:ext cx="3460801" cy="2186372"/>
          </a:xfrm>
          <a:prstGeom prst="rect">
            <a:avLst/>
          </a:prstGeom>
        </p:spPr>
      </p:pic>
      <p:pic>
        <p:nvPicPr>
          <p:cNvPr id="22" name="图片 21">
            <a:extLst>
              <a:ext uri="{FF2B5EF4-FFF2-40B4-BE49-F238E27FC236}">
                <a16:creationId xmlns:a16="http://schemas.microsoft.com/office/drawing/2014/main" id="{031D612F-8B0E-4738-B4F4-A81753C805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7777261" y="3617182"/>
            <a:ext cx="1880554" cy="3488570"/>
          </a:xfrm>
          <a:prstGeom prst="rect">
            <a:avLst/>
          </a:prstGeom>
        </p:spPr>
      </p:pic>
      <p:pic>
        <p:nvPicPr>
          <p:cNvPr id="25" name="图片 24">
            <a:extLst>
              <a:ext uri="{FF2B5EF4-FFF2-40B4-BE49-F238E27FC236}">
                <a16:creationId xmlns:a16="http://schemas.microsoft.com/office/drawing/2014/main" id="{55633084-ECA0-492E-9E9F-4B2E35771D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6835" y="4428807"/>
            <a:ext cx="3433132" cy="1880553"/>
          </a:xfrm>
          <a:prstGeom prst="rect">
            <a:avLst/>
          </a:prstGeom>
        </p:spPr>
      </p:pic>
      <p:sp>
        <p:nvSpPr>
          <p:cNvPr id="2" name="矩形 1"/>
          <p:cNvSpPr/>
          <p:nvPr/>
        </p:nvSpPr>
        <p:spPr>
          <a:xfrm>
            <a:off x="3311027" y="1456085"/>
            <a:ext cx="1620958" cy="523220"/>
          </a:xfrm>
          <a:prstGeom prst="rect">
            <a:avLst/>
          </a:prstGeom>
        </p:spPr>
        <p:txBody>
          <a:bodyPr wrap="none">
            <a:spAutoFit/>
          </a:bodyPr>
          <a:lstStyle/>
          <a:p>
            <a:pPr lvl="0" algn="ctr"/>
            <a:r>
              <a:rPr lang="zh-CN" altLang="en-US" sz="2800" b="1" dirty="0">
                <a:solidFill>
                  <a:srgbClr val="0070C0"/>
                </a:solidFill>
                <a:latin typeface="Arial Black" panose="020B0A04020102020204" pitchFamily="34" charset="0"/>
                <a:ea typeface="微软雅黑" panose="020B0503020204020204" pitchFamily="34" charset="-122"/>
                <a:sym typeface="Century Gothic" panose="020B0502020202020204" pitchFamily="34" charset="0"/>
              </a:rPr>
              <a:t>算法提升</a:t>
            </a:r>
            <a:endParaRPr lang="zh-CN" altLang="en-US" sz="2800" b="1" dirty="0">
              <a:solidFill>
                <a:srgbClr val="0070C0"/>
              </a:solidFill>
              <a:sym typeface="Calibri" panose="020F0502020204030204" pitchFamily="34" charset="0"/>
            </a:endParaRPr>
          </a:p>
        </p:txBody>
      </p:sp>
      <p:sp>
        <p:nvSpPr>
          <p:cNvPr id="26" name="矩形 25"/>
          <p:cNvSpPr/>
          <p:nvPr/>
        </p:nvSpPr>
        <p:spPr>
          <a:xfrm>
            <a:off x="7438161" y="1473895"/>
            <a:ext cx="2698176" cy="523220"/>
          </a:xfrm>
          <a:prstGeom prst="rect">
            <a:avLst/>
          </a:prstGeom>
        </p:spPr>
        <p:txBody>
          <a:bodyPr wrap="none">
            <a:spAutoFit/>
          </a:bodyPr>
          <a:lstStyle/>
          <a:p>
            <a:pPr lvl="0" algn="ctr"/>
            <a:r>
              <a:rPr lang="zh-CN" altLang="en-US" sz="2800" b="1" dirty="0">
                <a:solidFill>
                  <a:srgbClr val="0070C0"/>
                </a:solidFill>
                <a:latin typeface="Arial Black" panose="020B0A04020102020204" pitchFamily="34" charset="0"/>
                <a:ea typeface="微软雅黑" panose="020B0503020204020204" pitchFamily="34" charset="-122"/>
                <a:sym typeface="Century Gothic" panose="020B0502020202020204" pitchFamily="34" charset="0"/>
              </a:rPr>
              <a:t>新相机模组选型</a:t>
            </a:r>
            <a:endParaRPr lang="zh-CN" altLang="en-US" sz="2800" b="1" dirty="0">
              <a:solidFill>
                <a:srgbClr val="0070C0"/>
              </a:solidFill>
              <a:sym typeface="Calibri" panose="020F0502020204030204" pitchFamily="34" charset="0"/>
            </a:endParaRPr>
          </a:p>
        </p:txBody>
      </p:sp>
    </p:spTree>
    <p:extLst>
      <p:ext uri="{BB962C8B-B14F-4D97-AF65-F5344CB8AC3E}">
        <p14:creationId xmlns:p14="http://schemas.microsoft.com/office/powerpoint/2010/main" val="628852575"/>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647426"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汉柏下代终端产品改善</a:t>
            </a:r>
            <a:r>
              <a:rPr lang="en-US" altLang="zh-CN" b="1" spc="600" dirty="0">
                <a:solidFill>
                  <a:srgbClr val="2E2E2E"/>
                </a:solidFill>
                <a:latin typeface="+mj-lt"/>
                <a:ea typeface="微软雅黑" panose="020B0503020204020204" pitchFamily="34" charset="-122"/>
              </a:rPr>
              <a:t>-</a:t>
            </a:r>
            <a:r>
              <a:rPr lang="zh-CN" altLang="en-US" b="1" spc="600" dirty="0">
                <a:solidFill>
                  <a:srgbClr val="2E2E2E"/>
                </a:solidFill>
                <a:latin typeface="+mj-lt"/>
                <a:ea typeface="微软雅黑" panose="020B0503020204020204" pitchFamily="34" charset="-122"/>
              </a:rPr>
              <a:t>算法提升</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18" name="矩形 17">
            <a:extLst>
              <a:ext uri="{FF2B5EF4-FFF2-40B4-BE49-F238E27FC236}">
                <a16:creationId xmlns:a16="http://schemas.microsoft.com/office/drawing/2014/main" id="{52937B94-5E01-4317-A838-BECEBC6312A7}"/>
              </a:ext>
            </a:extLst>
          </p:cNvPr>
          <p:cNvSpPr/>
          <p:nvPr/>
        </p:nvSpPr>
        <p:spPr>
          <a:xfrm>
            <a:off x="1090613" y="1233230"/>
            <a:ext cx="10475118" cy="1969770"/>
          </a:xfrm>
          <a:prstGeom prst="rect">
            <a:avLst/>
          </a:prstGeom>
        </p:spPr>
        <p:txBody>
          <a:bodyPr wrap="square">
            <a:spAutoFit/>
          </a:bodyPr>
          <a:lstStyle/>
          <a:p>
            <a:endParaRPr lang="zh-CN" altLang="en-US" sz="1600" b="1" dirty="0">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人脸检测算法</a:t>
            </a:r>
            <a:endParaRPr lang="en-US" altLang="zh-CN" b="1" dirty="0">
              <a:solidFill>
                <a:srgbClr val="0070C0"/>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通过终端</a:t>
            </a:r>
            <a:r>
              <a:rPr lang="zh-CN" altLang="en-US" sz="2400" b="1" dirty="0">
                <a:solidFill>
                  <a:srgbClr val="0070C0"/>
                </a:solidFill>
                <a:latin typeface="+mn-ea"/>
                <a:ea typeface="+mn-ea"/>
              </a:rPr>
              <a:t>采集</a:t>
            </a:r>
            <a:r>
              <a:rPr lang="zh-CN" altLang="en-US" sz="1600" dirty="0">
                <a:latin typeface="微软雅黑" panose="020B0503020204020204" pitchFamily="34" charset="-122"/>
                <a:ea typeface="微软雅黑" panose="020B0503020204020204" pitchFamily="34" charset="-122"/>
              </a:rPr>
              <a:t>各种场景下的</a:t>
            </a:r>
            <a:r>
              <a:rPr lang="zh-CN" altLang="en-US" sz="2400" b="1" dirty="0">
                <a:solidFill>
                  <a:srgbClr val="0070C0"/>
                </a:solidFill>
                <a:latin typeface="+mn-ea"/>
                <a:ea typeface="+mn-ea"/>
              </a:rPr>
              <a:t>大量抓照片</a:t>
            </a:r>
            <a:r>
              <a:rPr lang="zh-CN" altLang="en-US" sz="1600" dirty="0">
                <a:latin typeface="微软雅黑" panose="020B0503020204020204" pitchFamily="34" charset="-122"/>
                <a:ea typeface="微软雅黑" panose="020B0503020204020204" pitchFamily="34" charset="-122"/>
              </a:rPr>
              <a:t>，对于人脸检测算法进行训练，提升各种复杂环境场景下人脸检出率。下代终端产品应用新的人脸检测算法后，会大幅提高抓拍照片的人脸检出率。</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296BC924-3E0C-4F12-935A-301A92ED381F}"/>
              </a:ext>
            </a:extLst>
          </p:cNvPr>
          <p:cNvSpPr/>
          <p:nvPr/>
        </p:nvSpPr>
        <p:spPr>
          <a:xfrm>
            <a:off x="1160265" y="3645356"/>
            <a:ext cx="10309669" cy="984885"/>
          </a:xfrm>
          <a:prstGeom prst="rect">
            <a:avLst/>
          </a:prstGeom>
        </p:spPr>
        <p:txBody>
          <a:bodyPr wrap="square">
            <a:spAutoFit/>
          </a:bodyPr>
          <a:lstStyle/>
          <a:p>
            <a:r>
              <a:rPr lang="zh-CN" altLang="en-US" b="1" dirty="0">
                <a:solidFill>
                  <a:srgbClr val="0070C0"/>
                </a:solidFill>
                <a:latin typeface="微软雅黑" panose="020B0503020204020204" pitchFamily="34" charset="-122"/>
                <a:ea typeface="微软雅黑" panose="020B0503020204020204" pitchFamily="34" charset="-122"/>
              </a:rPr>
              <a:t>质量判断算法</a:t>
            </a:r>
            <a:endParaRPr lang="en-US" altLang="zh-CN" b="1" dirty="0">
              <a:solidFill>
                <a:srgbClr val="0070C0"/>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质量判断算法，可以判断出抓拍照片中人脸的角度是否正常、是否模糊、是否存在遮挡。下代终端产品应用质量判断算法后，可以过滤掉角度过大、模糊和遮挡的抓拍照片，从而</a:t>
            </a:r>
            <a:r>
              <a:rPr lang="zh-CN" altLang="en-US" sz="2400" b="1" dirty="0">
                <a:solidFill>
                  <a:srgbClr val="0070C0"/>
                </a:solidFill>
                <a:latin typeface="+mn-ea"/>
                <a:ea typeface="+mn-ea"/>
              </a:rPr>
              <a:t>降低</a:t>
            </a:r>
            <a:r>
              <a:rPr lang="zh-CN" altLang="en-US" sz="1600" dirty="0">
                <a:latin typeface="微软雅黑" panose="020B0503020204020204" pitchFamily="34" charset="-122"/>
                <a:ea typeface="微软雅黑" panose="020B0503020204020204" pitchFamily="34" charset="-122"/>
              </a:rPr>
              <a:t>由于抓拍照片质量过差引起的</a:t>
            </a:r>
            <a:r>
              <a:rPr lang="zh-CN" altLang="en-US" sz="2400" b="1" dirty="0">
                <a:solidFill>
                  <a:srgbClr val="0070C0"/>
                </a:solidFill>
                <a:latin typeface="+mn-ea"/>
                <a:ea typeface="+mn-ea"/>
              </a:rPr>
              <a:t>误识别</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D582381C-E2EC-4616-AD87-D6DA79059F1D}"/>
              </a:ext>
            </a:extLst>
          </p:cNvPr>
          <p:cNvPicPr>
            <a:picLocks noChangeAspect="1"/>
          </p:cNvPicPr>
          <p:nvPr/>
        </p:nvPicPr>
        <p:blipFill>
          <a:blip r:embed="rId5"/>
          <a:stretch>
            <a:fillRect/>
          </a:stretch>
        </p:blipFill>
        <p:spPr>
          <a:xfrm>
            <a:off x="3492303" y="2429907"/>
            <a:ext cx="1333500" cy="1295400"/>
          </a:xfrm>
          <a:prstGeom prst="rect">
            <a:avLst/>
          </a:prstGeom>
        </p:spPr>
      </p:pic>
      <p:pic>
        <p:nvPicPr>
          <p:cNvPr id="28" name="图片 27">
            <a:extLst>
              <a:ext uri="{FF2B5EF4-FFF2-40B4-BE49-F238E27FC236}">
                <a16:creationId xmlns:a16="http://schemas.microsoft.com/office/drawing/2014/main" id="{9652A549-11E3-4B7B-8B14-B5FD9C07C90F}"/>
              </a:ext>
            </a:extLst>
          </p:cNvPr>
          <p:cNvPicPr>
            <a:picLocks noChangeAspect="1"/>
          </p:cNvPicPr>
          <p:nvPr/>
        </p:nvPicPr>
        <p:blipFill>
          <a:blip r:embed="rId6"/>
          <a:stretch>
            <a:fillRect/>
          </a:stretch>
        </p:blipFill>
        <p:spPr>
          <a:xfrm>
            <a:off x="5616575" y="2401412"/>
            <a:ext cx="1381125" cy="1295400"/>
          </a:xfrm>
          <a:prstGeom prst="rect">
            <a:avLst/>
          </a:prstGeom>
        </p:spPr>
      </p:pic>
      <p:pic>
        <p:nvPicPr>
          <p:cNvPr id="35" name="图片 34">
            <a:extLst>
              <a:ext uri="{FF2B5EF4-FFF2-40B4-BE49-F238E27FC236}">
                <a16:creationId xmlns:a16="http://schemas.microsoft.com/office/drawing/2014/main" id="{28626B35-9B2B-42B3-BF9C-51347CB0B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1380" y="4830680"/>
            <a:ext cx="3632359" cy="1656946"/>
          </a:xfrm>
          <a:prstGeom prst="rect">
            <a:avLst/>
          </a:prstGeom>
        </p:spPr>
      </p:pic>
    </p:spTree>
    <p:extLst>
      <p:ext uri="{BB962C8B-B14F-4D97-AF65-F5344CB8AC3E}">
        <p14:creationId xmlns:p14="http://schemas.microsoft.com/office/powerpoint/2010/main" val="206768763"/>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4647426"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汉柏下代终端产品改善</a:t>
            </a:r>
            <a:r>
              <a:rPr lang="en-US" altLang="zh-CN" b="1" spc="600" dirty="0">
                <a:solidFill>
                  <a:srgbClr val="2E2E2E"/>
                </a:solidFill>
                <a:latin typeface="+mj-lt"/>
                <a:ea typeface="微软雅黑" panose="020B0503020204020204" pitchFamily="34" charset="-122"/>
              </a:rPr>
              <a:t>-</a:t>
            </a:r>
            <a:r>
              <a:rPr lang="zh-CN" altLang="en-US" b="1" spc="600" dirty="0">
                <a:solidFill>
                  <a:srgbClr val="2E2E2E"/>
                </a:solidFill>
                <a:latin typeface="+mj-lt"/>
                <a:ea typeface="微软雅黑" panose="020B0503020204020204" pitchFamily="34" charset="-122"/>
              </a:rPr>
              <a:t>算法提升</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16" name="矩形 15">
            <a:extLst>
              <a:ext uri="{FF2B5EF4-FFF2-40B4-BE49-F238E27FC236}">
                <a16:creationId xmlns:a16="http://schemas.microsoft.com/office/drawing/2014/main" id="{52937B94-5E01-4317-A838-BECEBC6312A7}"/>
              </a:ext>
            </a:extLst>
          </p:cNvPr>
          <p:cNvSpPr/>
          <p:nvPr/>
        </p:nvSpPr>
        <p:spPr>
          <a:xfrm>
            <a:off x="1147251" y="1312069"/>
            <a:ext cx="10476547" cy="2339102"/>
          </a:xfrm>
          <a:prstGeom prst="rect">
            <a:avLst/>
          </a:prstGeom>
        </p:spPr>
        <p:txBody>
          <a:bodyPr wrap="square">
            <a:spAutoFit/>
          </a:bodyPr>
          <a:lstStyle/>
          <a:p>
            <a:endParaRPr lang="zh-CN" altLang="en-US" sz="1600" b="1" dirty="0">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活体算法</a:t>
            </a:r>
            <a:endParaRPr lang="en-US" altLang="zh-CN" b="1" dirty="0">
              <a:solidFill>
                <a:srgbClr val="0070C0"/>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活体算法分为可见光活体算法和近红外活体算法，目前终端终应用的是近红外活体算法。由于之前近红外活体算法对于照片效果要求相对严格，造成个别场景应用时效果不好。通过采集</a:t>
            </a:r>
            <a:r>
              <a:rPr lang="en-US" altLang="zh-CN" sz="1600" dirty="0">
                <a:latin typeface="微软雅黑" panose="020B0503020204020204" pitchFamily="34" charset="-122"/>
                <a:ea typeface="微软雅黑" panose="020B0503020204020204" pitchFamily="34" charset="-122"/>
              </a:rPr>
              <a:t>18</a:t>
            </a:r>
            <a:r>
              <a:rPr lang="zh-CN" altLang="en-US" sz="1600" dirty="0">
                <a:latin typeface="微软雅黑" panose="020B0503020204020204" pitchFamily="34" charset="-122"/>
                <a:ea typeface="微软雅黑" panose="020B0503020204020204" pitchFamily="34" charset="-122"/>
              </a:rPr>
              <a:t>种场景的正负样本照片，对现有活体算法训练，应用到下代终端产品后会大大提升</a:t>
            </a:r>
            <a:r>
              <a:rPr lang="zh-CN" altLang="en-US" sz="2400" b="1" dirty="0">
                <a:solidFill>
                  <a:srgbClr val="0070C0"/>
                </a:solidFill>
                <a:latin typeface="+mn-ea"/>
                <a:ea typeface="+mn-ea"/>
              </a:rPr>
              <a:t>真人通过</a:t>
            </a:r>
            <a:r>
              <a:rPr lang="zh-CN" altLang="en-US" sz="1600" dirty="0">
                <a:latin typeface="微软雅黑" panose="020B0503020204020204" pitchFamily="34" charset="-122"/>
                <a:ea typeface="微软雅黑" panose="020B0503020204020204" pitchFamily="34" charset="-122"/>
              </a:rPr>
              <a:t>效果。同时，下代终端产品应用</a:t>
            </a:r>
            <a:r>
              <a:rPr lang="zh-CN" altLang="en-US" sz="2400" b="1" dirty="0">
                <a:solidFill>
                  <a:srgbClr val="0070C0"/>
                </a:solidFill>
                <a:latin typeface="+mn-ea"/>
                <a:ea typeface="+mn-ea"/>
              </a:rPr>
              <a:t>可见光活体算法</a:t>
            </a:r>
            <a:r>
              <a:rPr lang="zh-CN" altLang="en-US" sz="1600" dirty="0">
                <a:latin typeface="微软雅黑" panose="020B0503020204020204" pitchFamily="34" charset="-122"/>
                <a:ea typeface="微软雅黑" panose="020B0503020204020204" pitchFamily="34" charset="-122"/>
              </a:rPr>
              <a:t>后，对于</a:t>
            </a:r>
            <a:r>
              <a:rPr lang="zh-CN" altLang="en-US" sz="2400" b="1" dirty="0">
                <a:solidFill>
                  <a:srgbClr val="0070C0"/>
                </a:solidFill>
                <a:latin typeface="+mn-ea"/>
                <a:ea typeface="+mn-ea"/>
              </a:rPr>
              <a:t>黑白照片</a:t>
            </a:r>
            <a:r>
              <a:rPr lang="zh-CN" altLang="en-US" sz="1600" dirty="0">
                <a:latin typeface="微软雅黑" panose="020B0503020204020204" pitchFamily="34" charset="-122"/>
                <a:ea typeface="微软雅黑" panose="020B0503020204020204" pitchFamily="34" charset="-122"/>
              </a:rPr>
              <a:t>将具有更好的防伪效果。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38FCADF0-1E27-492F-851F-329E5AF0B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7602" y="3170514"/>
            <a:ext cx="4299632" cy="2569630"/>
          </a:xfrm>
          <a:prstGeom prst="rect">
            <a:avLst/>
          </a:prstGeom>
        </p:spPr>
      </p:pic>
      <p:pic>
        <p:nvPicPr>
          <p:cNvPr id="21" name="图片 20">
            <a:extLst>
              <a:ext uri="{FF2B5EF4-FFF2-40B4-BE49-F238E27FC236}">
                <a16:creationId xmlns:a16="http://schemas.microsoft.com/office/drawing/2014/main" id="{B2C07A10-E0AE-476D-AC00-83FECC0B4E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9483" y="3170514"/>
            <a:ext cx="4366967" cy="2569630"/>
          </a:xfrm>
          <a:prstGeom prst="rect">
            <a:avLst/>
          </a:prstGeom>
        </p:spPr>
      </p:pic>
    </p:spTree>
    <p:extLst>
      <p:ext uri="{BB962C8B-B14F-4D97-AF65-F5344CB8AC3E}">
        <p14:creationId xmlns:p14="http://schemas.microsoft.com/office/powerpoint/2010/main" val="1353972393"/>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5570756"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汉柏下代终端产品改善</a:t>
            </a:r>
            <a:r>
              <a:rPr lang="en-US" altLang="zh-CN" b="1" spc="600" dirty="0">
                <a:solidFill>
                  <a:srgbClr val="2E2E2E"/>
                </a:solidFill>
                <a:latin typeface="+mj-lt"/>
                <a:ea typeface="微软雅黑" panose="020B0503020204020204" pitchFamily="34" charset="-122"/>
              </a:rPr>
              <a:t>-</a:t>
            </a:r>
            <a:r>
              <a:rPr lang="zh-CN" altLang="en-US" b="1" spc="600" dirty="0">
                <a:solidFill>
                  <a:srgbClr val="2E2E2E"/>
                </a:solidFill>
                <a:latin typeface="+mj-lt"/>
                <a:ea typeface="微软雅黑" panose="020B0503020204020204" pitchFamily="34" charset="-122"/>
              </a:rPr>
              <a:t>新相机模组选型</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14" name="矩形 13">
            <a:extLst>
              <a:ext uri="{FF2B5EF4-FFF2-40B4-BE49-F238E27FC236}">
                <a16:creationId xmlns:a16="http://schemas.microsoft.com/office/drawing/2014/main" id="{52937B94-5E01-4317-A838-BECEBC6312A7}"/>
              </a:ext>
            </a:extLst>
          </p:cNvPr>
          <p:cNvSpPr/>
          <p:nvPr/>
        </p:nvSpPr>
        <p:spPr>
          <a:xfrm>
            <a:off x="1257299" y="1278950"/>
            <a:ext cx="10205561" cy="4585871"/>
          </a:xfrm>
          <a:prstGeom prst="rect">
            <a:avLst/>
          </a:prstGeom>
        </p:spPr>
        <p:txBody>
          <a:bodyPr wrap="square">
            <a:spAutoFit/>
          </a:bodyPr>
          <a:lstStyle/>
          <a:p>
            <a:endParaRPr lang="zh-CN" altLang="en-US" sz="1600" b="1" dirty="0">
              <a:latin typeface="+mj-ea"/>
              <a:ea typeface="+mj-ea"/>
            </a:endParaRPr>
          </a:p>
          <a:p>
            <a:r>
              <a:rPr lang="zh-CN" altLang="en-US" b="1" dirty="0">
                <a:solidFill>
                  <a:srgbClr val="0070C0"/>
                </a:solidFill>
                <a:latin typeface="+mj-ea"/>
                <a:ea typeface="+mj-ea"/>
              </a:rPr>
              <a:t>近红外相机模组</a:t>
            </a:r>
            <a:endParaRPr lang="en-US" altLang="zh-CN" b="1" dirty="0">
              <a:solidFill>
                <a:srgbClr val="0070C0"/>
              </a:solidFill>
              <a:latin typeface="+mj-ea"/>
              <a:ea typeface="+mj-ea"/>
            </a:endParaRPr>
          </a:p>
          <a:p>
            <a:r>
              <a:rPr lang="zh-CN" altLang="en-US" sz="1600" dirty="0">
                <a:latin typeface="+mj-ea"/>
                <a:ea typeface="+mj-ea"/>
              </a:rPr>
              <a:t>当代终端的近红外相机模组采用的是</a:t>
            </a:r>
            <a:r>
              <a:rPr lang="en-US" altLang="zh-CN" sz="2400" b="1" dirty="0">
                <a:solidFill>
                  <a:srgbClr val="0070C0"/>
                </a:solidFill>
                <a:latin typeface="+mn-ea"/>
                <a:ea typeface="+mn-ea"/>
              </a:rPr>
              <a:t>850nm</a:t>
            </a:r>
            <a:r>
              <a:rPr lang="zh-CN" altLang="en-US" sz="1600" dirty="0">
                <a:latin typeface="+mj-ea"/>
                <a:ea typeface="+mj-ea"/>
              </a:rPr>
              <a:t>的红外模组，受到室外阳光影响较大。下代终端产品红外模组会采用</a:t>
            </a:r>
            <a:r>
              <a:rPr lang="en-US" altLang="zh-CN" sz="2400" b="1" dirty="0">
                <a:solidFill>
                  <a:srgbClr val="0070C0"/>
                </a:solidFill>
                <a:latin typeface="+mn-ea"/>
                <a:ea typeface="+mn-ea"/>
              </a:rPr>
              <a:t>940nm</a:t>
            </a:r>
            <a:r>
              <a:rPr lang="zh-CN" altLang="en-US" sz="1600" dirty="0">
                <a:latin typeface="+mj-ea"/>
                <a:ea typeface="+mj-ea"/>
              </a:rPr>
              <a:t>红外模组，减少室外阳光的影响，从而</a:t>
            </a:r>
            <a:r>
              <a:rPr lang="zh-CN" altLang="en-US" sz="2400" b="1" dirty="0">
                <a:solidFill>
                  <a:srgbClr val="0070C0"/>
                </a:solidFill>
                <a:latin typeface="+mn-ea"/>
                <a:ea typeface="+mn-ea"/>
              </a:rPr>
              <a:t>改善人脸红曝</a:t>
            </a:r>
            <a:r>
              <a:rPr lang="zh-CN" altLang="en-US" sz="1600" dirty="0">
                <a:latin typeface="+mj-ea"/>
                <a:ea typeface="+mj-ea"/>
              </a:rPr>
              <a:t>问题。</a:t>
            </a:r>
            <a:endParaRPr lang="en-US" altLang="zh-CN" sz="1600" dirty="0">
              <a:latin typeface="+mj-ea"/>
              <a:ea typeface="+mj-ea"/>
            </a:endParaRPr>
          </a:p>
          <a:p>
            <a:endParaRPr lang="en-US" altLang="zh-CN" sz="1600" dirty="0">
              <a:latin typeface="+mj-ea"/>
              <a:ea typeface="+mj-ea"/>
            </a:endParaRPr>
          </a:p>
          <a:p>
            <a:endParaRPr lang="en-US" altLang="zh-CN" sz="1600" dirty="0">
              <a:latin typeface="+mj-ea"/>
              <a:ea typeface="+mj-ea"/>
            </a:endParaRPr>
          </a:p>
          <a:p>
            <a:endParaRPr lang="en-US" altLang="zh-CN" sz="1600" dirty="0">
              <a:latin typeface="+mj-ea"/>
              <a:ea typeface="+mj-ea"/>
            </a:endParaRPr>
          </a:p>
          <a:p>
            <a:endParaRPr lang="en-US" altLang="zh-CN" sz="1600" dirty="0">
              <a:latin typeface="+mj-ea"/>
              <a:ea typeface="+mj-ea"/>
            </a:endParaRPr>
          </a:p>
          <a:p>
            <a:endParaRPr lang="en-US" altLang="zh-CN" sz="1600" dirty="0">
              <a:latin typeface="+mj-ea"/>
              <a:ea typeface="+mj-ea"/>
            </a:endParaRPr>
          </a:p>
          <a:p>
            <a:endParaRPr lang="en-US" altLang="zh-CN" sz="1600" dirty="0">
              <a:latin typeface="+mj-ea"/>
              <a:ea typeface="+mj-ea"/>
            </a:endParaRPr>
          </a:p>
          <a:p>
            <a:endParaRPr lang="en-US" altLang="zh-CN" sz="1600" dirty="0">
              <a:latin typeface="+mj-ea"/>
              <a:ea typeface="+mj-ea"/>
            </a:endParaRPr>
          </a:p>
          <a:p>
            <a:r>
              <a:rPr lang="zh-CN" altLang="en-US" b="1" dirty="0">
                <a:solidFill>
                  <a:srgbClr val="0070C0"/>
                </a:solidFill>
                <a:latin typeface="+mj-ea"/>
                <a:ea typeface="+mj-ea"/>
              </a:rPr>
              <a:t>人脸检查功能处理器</a:t>
            </a:r>
            <a:endParaRPr lang="en-US" altLang="zh-CN" b="1" dirty="0">
              <a:solidFill>
                <a:srgbClr val="0070C0"/>
              </a:solidFill>
              <a:latin typeface="+mj-ea"/>
              <a:ea typeface="+mj-ea"/>
            </a:endParaRPr>
          </a:p>
          <a:p>
            <a:r>
              <a:rPr lang="zh-CN" altLang="en-US" sz="1600" dirty="0">
                <a:latin typeface="+mj-ea"/>
                <a:ea typeface="+mj-ea"/>
              </a:rPr>
              <a:t>下代终端产品</a:t>
            </a:r>
            <a:r>
              <a:rPr lang="en-US" altLang="zh-CN" sz="1600" dirty="0">
                <a:latin typeface="+mj-ea"/>
                <a:ea typeface="+mj-ea"/>
              </a:rPr>
              <a:t>ISP</a:t>
            </a:r>
            <a:r>
              <a:rPr lang="zh-CN" altLang="en-US" sz="1600" dirty="0">
                <a:latin typeface="+mj-ea"/>
                <a:ea typeface="+mj-ea"/>
              </a:rPr>
              <a:t>具有人脸检查功能处理器，通过人脸检查功能处理器能在拍摄时从拍摄对象中自动识别出人脸，并针对人脸区域做出调整以使相机的曝光和白平衡达到最佳。从而在各种不同场景下都能获得</a:t>
            </a:r>
            <a:r>
              <a:rPr lang="zh-CN" altLang="en-US" sz="2400" b="1" dirty="0">
                <a:solidFill>
                  <a:srgbClr val="0070C0"/>
                </a:solidFill>
                <a:latin typeface="+mn-ea"/>
                <a:ea typeface="+mn-ea"/>
              </a:rPr>
              <a:t>人脸最佳效果</a:t>
            </a:r>
            <a:r>
              <a:rPr lang="zh-CN" altLang="en-US" sz="1600" dirty="0">
                <a:latin typeface="+mj-ea"/>
                <a:ea typeface="+mj-ea"/>
              </a:rPr>
              <a:t>的抓拍照片。</a:t>
            </a:r>
            <a:endParaRPr lang="en-US" altLang="zh-CN" sz="1600" dirty="0">
              <a:latin typeface="+mj-ea"/>
              <a:ea typeface="+mj-ea"/>
            </a:endParaRPr>
          </a:p>
          <a:p>
            <a:endParaRPr lang="en-US" altLang="zh-CN" sz="1600" dirty="0">
              <a:latin typeface="+mj-ea"/>
              <a:ea typeface="+mj-ea"/>
            </a:endParaRPr>
          </a:p>
        </p:txBody>
      </p:sp>
      <p:pic>
        <p:nvPicPr>
          <p:cNvPr id="15" name="图片 14">
            <a:extLst>
              <a:ext uri="{FF2B5EF4-FFF2-40B4-BE49-F238E27FC236}">
                <a16:creationId xmlns:a16="http://schemas.microsoft.com/office/drawing/2014/main" id="{9F92545D-112A-40C3-BA92-E7E595E77D5A}"/>
              </a:ext>
            </a:extLst>
          </p:cNvPr>
          <p:cNvPicPr>
            <a:picLocks noChangeAspect="1"/>
          </p:cNvPicPr>
          <p:nvPr/>
        </p:nvPicPr>
        <p:blipFill>
          <a:blip r:embed="rId5"/>
          <a:stretch>
            <a:fillRect/>
          </a:stretch>
        </p:blipFill>
        <p:spPr>
          <a:xfrm>
            <a:off x="3598715" y="2630805"/>
            <a:ext cx="1562100" cy="1276350"/>
          </a:xfrm>
          <a:prstGeom prst="rect">
            <a:avLst/>
          </a:prstGeom>
        </p:spPr>
      </p:pic>
      <p:pic>
        <p:nvPicPr>
          <p:cNvPr id="18" name="图片 17">
            <a:extLst>
              <a:ext uri="{FF2B5EF4-FFF2-40B4-BE49-F238E27FC236}">
                <a16:creationId xmlns:a16="http://schemas.microsoft.com/office/drawing/2014/main" id="{3E87A0BC-98E6-4FCD-802A-675C03E82244}"/>
              </a:ext>
            </a:extLst>
          </p:cNvPr>
          <p:cNvPicPr>
            <a:picLocks noChangeAspect="1"/>
          </p:cNvPicPr>
          <p:nvPr/>
        </p:nvPicPr>
        <p:blipFill>
          <a:blip r:embed="rId6"/>
          <a:stretch>
            <a:fillRect/>
          </a:stretch>
        </p:blipFill>
        <p:spPr>
          <a:xfrm>
            <a:off x="6052656" y="2630805"/>
            <a:ext cx="1562100" cy="1289203"/>
          </a:xfrm>
          <a:prstGeom prst="rect">
            <a:avLst/>
          </a:prstGeom>
        </p:spPr>
      </p:pic>
      <p:pic>
        <p:nvPicPr>
          <p:cNvPr id="20" name="Picture 2" descr="数码相机中的人脸检测技术">
            <a:extLst>
              <a:ext uri="{FF2B5EF4-FFF2-40B4-BE49-F238E27FC236}">
                <a16:creationId xmlns:a16="http://schemas.microsoft.com/office/drawing/2014/main" id="{E0A02DED-A8A1-478B-BCAB-22FFB4DC78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9495" y="5259010"/>
            <a:ext cx="17145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数码相机中的人脸检测技术">
            <a:extLst>
              <a:ext uri="{FF2B5EF4-FFF2-40B4-BE49-F238E27FC236}">
                <a16:creationId xmlns:a16="http://schemas.microsoft.com/office/drawing/2014/main" id="{08ED57C3-1F21-4B2A-B730-6354A03DC5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9649" y="5279073"/>
            <a:ext cx="1714500"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581198"/>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5570756"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汉柏下代终端产品改善</a:t>
            </a:r>
            <a:r>
              <a:rPr lang="en-US" altLang="zh-CN" b="1" spc="600" dirty="0">
                <a:solidFill>
                  <a:srgbClr val="2E2E2E"/>
                </a:solidFill>
                <a:latin typeface="+mj-lt"/>
                <a:ea typeface="微软雅黑" panose="020B0503020204020204" pitchFamily="34" charset="-122"/>
              </a:rPr>
              <a:t>-</a:t>
            </a:r>
            <a:r>
              <a:rPr lang="zh-CN" altLang="en-US" b="1" spc="600" dirty="0">
                <a:solidFill>
                  <a:srgbClr val="2E2E2E"/>
                </a:solidFill>
                <a:latin typeface="+mj-lt"/>
                <a:ea typeface="微软雅黑" panose="020B0503020204020204" pitchFamily="34" charset="-122"/>
              </a:rPr>
              <a:t>新相机模组选型</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16" name="矩形 15">
            <a:extLst>
              <a:ext uri="{FF2B5EF4-FFF2-40B4-BE49-F238E27FC236}">
                <a16:creationId xmlns:a16="http://schemas.microsoft.com/office/drawing/2014/main" id="{52937B94-5E01-4317-A838-BECEBC6312A7}"/>
              </a:ext>
            </a:extLst>
          </p:cNvPr>
          <p:cNvSpPr/>
          <p:nvPr/>
        </p:nvSpPr>
        <p:spPr>
          <a:xfrm>
            <a:off x="1588770" y="1190625"/>
            <a:ext cx="9852660" cy="2462213"/>
          </a:xfrm>
          <a:prstGeom prst="rect">
            <a:avLst/>
          </a:prstGeom>
        </p:spPr>
        <p:txBody>
          <a:bodyPr wrap="square">
            <a:spAutoFit/>
          </a:bodyPr>
          <a:lstStyle/>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高动态芯片</a:t>
            </a:r>
            <a:endParaRPr lang="en-US" altLang="zh-CN" b="1" dirty="0">
              <a:solidFill>
                <a:srgbClr val="0070C0"/>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当代终端相机模组选型时，只考虑了室内恒定光源环境，并没有考虑到各种环境对于识别的影响。现有相机模组相对落后，在复杂环境下能调整的范围有限，不能完全满足所有场景的使用需求 。下代终端产品的可见光和红外</a:t>
            </a:r>
            <a:r>
              <a:rPr lang="en-US" altLang="zh-CN" sz="1600" dirty="0">
                <a:latin typeface="微软雅黑" panose="020B0503020204020204" pitchFamily="34" charset="-122"/>
                <a:ea typeface="微软雅黑" panose="020B0503020204020204" pitchFamily="34" charset="-122"/>
              </a:rPr>
              <a:t>camera</a:t>
            </a:r>
            <a:r>
              <a:rPr lang="zh-CN" altLang="en-US" sz="1600" dirty="0">
                <a:latin typeface="微软雅黑" panose="020B0503020204020204" pitchFamily="34" charset="-122"/>
                <a:ea typeface="微软雅黑" panose="020B0503020204020204" pitchFamily="34" charset="-122"/>
              </a:rPr>
              <a:t>采用高动态芯片，解决</a:t>
            </a:r>
            <a:r>
              <a:rPr lang="zh-CN" altLang="en-US" sz="2400" b="1" dirty="0">
                <a:solidFill>
                  <a:srgbClr val="0070C0"/>
                </a:solidFill>
                <a:latin typeface="+mn-ea"/>
                <a:ea typeface="+mn-ea"/>
              </a:rPr>
              <a:t>室外场景</a:t>
            </a:r>
            <a:r>
              <a:rPr lang="zh-CN" altLang="en-US" sz="1600" dirty="0">
                <a:latin typeface="微软雅黑" panose="020B0503020204020204" pitchFamily="34" charset="-122"/>
                <a:ea typeface="微软雅黑" panose="020B0503020204020204" pitchFamily="34" charset="-122"/>
              </a:rPr>
              <a:t>和</a:t>
            </a:r>
            <a:r>
              <a:rPr lang="zh-CN" altLang="en-US" sz="2400" b="1" dirty="0">
                <a:solidFill>
                  <a:srgbClr val="0070C0"/>
                </a:solidFill>
                <a:latin typeface="+mn-ea"/>
                <a:ea typeface="+mn-ea"/>
              </a:rPr>
              <a:t>复杂场景</a:t>
            </a:r>
            <a:r>
              <a:rPr lang="zh-CN" altLang="en-US" sz="1600" dirty="0">
                <a:latin typeface="微软雅黑" panose="020B0503020204020204" pitchFamily="34" charset="-122"/>
                <a:ea typeface="微软雅黑" panose="020B0503020204020204" pitchFamily="34" charset="-122"/>
              </a:rPr>
              <a:t>的曝光问题。</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p:txBody>
      </p:sp>
      <p:pic>
        <p:nvPicPr>
          <p:cNvPr id="17" name="Picture 6" descr="https://pic2.zhimg.com/80/60bb9726808c615d5dbfb20198abad42_hd.jpg">
            <a:extLst>
              <a:ext uri="{FF2B5EF4-FFF2-40B4-BE49-F238E27FC236}">
                <a16:creationId xmlns:a16="http://schemas.microsoft.com/office/drawing/2014/main" id="{9F6FA130-6976-4EC8-B51E-204A3F1C1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4164" y="3551654"/>
            <a:ext cx="3444836" cy="229655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pic3.zhimg.com/80/485ccc8ff38532801949845c3f1f1cf9_hd.jpg">
            <a:extLst>
              <a:ext uri="{FF2B5EF4-FFF2-40B4-BE49-F238E27FC236}">
                <a16:creationId xmlns:a16="http://schemas.microsoft.com/office/drawing/2014/main" id="{25D7BE2F-A14F-4B11-87DA-BD69DB959B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1434" y="3551654"/>
            <a:ext cx="3444836" cy="22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946285"/>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p:cNvPicPr>
            <a:picLocks noChangeAspect="1"/>
          </p:cNvPicPr>
          <p:nvPr>
            <p:custDataLst>
              <p:tags r:id="rId1"/>
            </p:custDataLst>
          </p:nvPr>
        </p:nvPicPr>
        <p:blipFill>
          <a:blip r:embed="rId3"/>
          <a:stretch>
            <a:fillRect/>
          </a:stretch>
        </p:blipFill>
        <p:spPr>
          <a:xfrm>
            <a:off x="-627409" y="-267241"/>
            <a:ext cx="13828075" cy="7771998"/>
          </a:xfrm>
          <a:prstGeom prst="rect">
            <a:avLst/>
          </a:prstGeom>
          <a:noFill/>
          <a:ln w="9525">
            <a:noFill/>
          </a:ln>
        </p:spPr>
      </p:pic>
      <p:sp>
        <p:nvSpPr>
          <p:cNvPr id="3" name="TextBox 1"/>
          <p:cNvSpPr/>
          <p:nvPr/>
        </p:nvSpPr>
        <p:spPr>
          <a:xfrm>
            <a:off x="3837657" y="3605585"/>
            <a:ext cx="4679950" cy="658812"/>
          </a:xfrm>
          <a:prstGeom prst="rect">
            <a:avLst/>
          </a:prstGeom>
          <a:noFill/>
          <a:ln w="9525">
            <a:noFill/>
          </a:ln>
        </p:spPr>
        <p:txBody>
          <a:bodyPr wrap="square">
            <a:spAutoFit/>
          </a:bodyPr>
          <a:lstStyle/>
          <a:p>
            <a:pPr algn="ctr">
              <a:spcBef>
                <a:spcPct val="20000"/>
              </a:spcBef>
            </a:pPr>
            <a:r>
              <a:rPr lang="zh-CN" altLang="en-US" sz="2000" b="1" dirty="0">
                <a:solidFill>
                  <a:schemeClr val="bg1"/>
                </a:solidFill>
                <a:latin typeface="微软雅黑" panose="020B0503020204020204" pitchFamily="2" charset="-122"/>
                <a:ea typeface="微软雅黑" panose="020B0503020204020204" pitchFamily="2" charset="-122"/>
                <a:sym typeface="微软雅黑" panose="020B0503020204020204" pitchFamily="2" charset="-122"/>
              </a:rPr>
              <a:t>我 们 始 终 领 先</a:t>
            </a:r>
            <a:endParaRPr lang="en-US" altLang="x-none" sz="2000" b="1" dirty="0">
              <a:solidFill>
                <a:schemeClr val="bg1"/>
              </a:solidFill>
              <a:latin typeface="微软雅黑" panose="020B0503020204020204" pitchFamily="2" charset="-122"/>
              <a:ea typeface="微软雅黑" panose="020B0503020204020204" pitchFamily="2" charset="-122"/>
              <a:sym typeface="微软雅黑" panose="020B0503020204020204" pitchFamily="2" charset="-122"/>
            </a:endParaRPr>
          </a:p>
          <a:p>
            <a:pPr algn="ctr">
              <a:spcBef>
                <a:spcPct val="20000"/>
              </a:spcBef>
            </a:pPr>
            <a:r>
              <a:rPr lang="en-US" altLang="x-none" sz="1300" dirty="0">
                <a:solidFill>
                  <a:schemeClr val="bg1"/>
                </a:solidFill>
                <a:latin typeface="微软雅黑" panose="020B0503020204020204" pitchFamily="2" charset="-122"/>
                <a:ea typeface="微软雅黑" panose="020B0503020204020204" pitchFamily="2" charset="-122"/>
                <a:sym typeface="微软雅黑" panose="020B0503020204020204" pitchFamily="2" charset="-122"/>
              </a:rPr>
              <a:t>We  lead</a:t>
            </a:r>
            <a:r>
              <a:rPr lang="zh-CN" altLang="en-US" sz="1300" dirty="0">
                <a:solidFill>
                  <a:schemeClr val="bg1"/>
                </a:solidFill>
                <a:latin typeface="微软雅黑" panose="020B0503020204020204" pitchFamily="2" charset="-122"/>
                <a:ea typeface="微软雅黑" panose="020B0503020204020204" pitchFamily="2" charset="-122"/>
                <a:sym typeface="微软雅黑" panose="020B0503020204020204" pitchFamily="2" charset="-122"/>
              </a:rPr>
              <a:t>，</a:t>
            </a:r>
            <a:r>
              <a:rPr lang="en-US" altLang="x-none" sz="1300" dirty="0">
                <a:solidFill>
                  <a:schemeClr val="bg1"/>
                </a:solidFill>
                <a:latin typeface="微软雅黑" panose="020B0503020204020204" pitchFamily="2" charset="-122"/>
                <a:ea typeface="微软雅黑" panose="020B0503020204020204" pitchFamily="2" charset="-122"/>
                <a:sym typeface="微软雅黑" panose="020B0503020204020204" pitchFamily="2" charset="-122"/>
              </a:rPr>
              <a:t>others follow</a:t>
            </a:r>
            <a:endParaRPr lang="zh-CN" altLang="en-US" sz="1300" dirty="0">
              <a:solidFill>
                <a:schemeClr val="bg1"/>
              </a:solidFill>
              <a:latin typeface="微软雅黑" panose="020B0503020204020204" pitchFamily="2" charset="-122"/>
              <a:ea typeface="微软雅黑" panose="020B0503020204020204" pitchFamily="2" charset="-122"/>
              <a:sym typeface="微软雅黑" panose="020B0503020204020204" pitchFamily="2" charset="-122"/>
            </a:endParaRPr>
          </a:p>
        </p:txBody>
      </p:sp>
      <p:pic>
        <p:nvPicPr>
          <p:cNvPr id="4" name="图片 2"/>
          <p:cNvPicPr>
            <a:picLocks noChangeAspect="1"/>
          </p:cNvPicPr>
          <p:nvPr/>
        </p:nvPicPr>
        <p:blipFill>
          <a:blip r:embed="rId4"/>
          <a:stretch>
            <a:fillRect/>
          </a:stretch>
        </p:blipFill>
        <p:spPr>
          <a:xfrm>
            <a:off x="4767932" y="2454647"/>
            <a:ext cx="3181350" cy="1004888"/>
          </a:xfrm>
          <a:prstGeom prst="rect">
            <a:avLst/>
          </a:prstGeom>
          <a:noFill/>
          <a:ln w="9525">
            <a:noFill/>
          </a:ln>
        </p:spPr>
      </p:pic>
    </p:spTree>
    <p:extLst>
      <p:ext uri="{BB962C8B-B14F-4D97-AF65-F5344CB8AC3E}">
        <p14:creationId xmlns:p14="http://schemas.microsoft.com/office/powerpoint/2010/main" val="227270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366408" y="1109320"/>
            <a:ext cx="2142829" cy="2142829"/>
            <a:chOff x="1677608" y="2996952"/>
            <a:chExt cx="1395643" cy="1395643"/>
          </a:xfrm>
        </p:grpSpPr>
        <p:sp>
          <p:nvSpPr>
            <p:cNvPr id="9"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6" dirty="0">
                <a:solidFill>
                  <a:srgbClr val="FA783A"/>
                </a:solidFill>
                <a:cs typeface="+mn-ea"/>
                <a:sym typeface="+mn-lt"/>
              </a:endParaRPr>
            </a:p>
          </p:txBody>
        </p:sp>
        <p:sp>
          <p:nvSpPr>
            <p:cNvPr id="10" name="Oval 29"/>
            <p:cNvSpPr>
              <a:spLocks noChangeAspect="1"/>
            </p:cNvSpPr>
            <p:nvPr/>
          </p:nvSpPr>
          <p:spPr>
            <a:xfrm>
              <a:off x="1850114" y="3169458"/>
              <a:ext cx="1050630" cy="1050630"/>
            </a:xfrm>
            <a:prstGeom prst="ellipse">
              <a:avLst/>
            </a:prstGeom>
            <a:solidFill>
              <a:srgbClr val="0772DC"/>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52" dirty="0">
                  <a:solidFill>
                    <a:srgbClr val="FA783A"/>
                  </a:solidFill>
                  <a:effectLst>
                    <a:outerShdw blurRad="38100" dist="38100" dir="2700000" algn="tl">
                      <a:srgbClr val="000000">
                        <a:alpha val="43137"/>
                      </a:srgbClr>
                    </a:outerShdw>
                  </a:effectLst>
                  <a:cs typeface="+mn-ea"/>
                  <a:sym typeface="+mn-lt"/>
                </a:rPr>
                <a:t></a:t>
              </a:r>
            </a:p>
          </p:txBody>
        </p:sp>
      </p:grpSp>
      <p:sp>
        <p:nvSpPr>
          <p:cNvPr id="12" name="TextBox 45"/>
          <p:cNvSpPr txBox="1"/>
          <p:nvPr/>
        </p:nvSpPr>
        <p:spPr>
          <a:xfrm>
            <a:off x="5851250" y="3404306"/>
            <a:ext cx="1173142" cy="546625"/>
          </a:xfrm>
          <a:prstGeom prst="rect">
            <a:avLst/>
          </a:prstGeom>
          <a:noFill/>
          <a:effectLst/>
        </p:spPr>
        <p:txBody>
          <a:bodyPr wrap="none" rtlCol="0">
            <a:spAutoFit/>
          </a:bodyPr>
          <a:lstStyle/>
          <a:p>
            <a:pPr algn="ctr"/>
            <a:r>
              <a:rPr lang="en-US" altLang="zh-CN" sz="2952" dirty="0">
                <a:solidFill>
                  <a:srgbClr val="0772DC"/>
                </a:solidFill>
                <a:cs typeface="+mn-ea"/>
                <a:sym typeface="+mn-lt"/>
              </a:rPr>
              <a:t>PART I</a:t>
            </a:r>
          </a:p>
        </p:txBody>
      </p:sp>
      <p:sp>
        <p:nvSpPr>
          <p:cNvPr id="13" name="Rectangle 49"/>
          <p:cNvSpPr/>
          <p:nvPr/>
        </p:nvSpPr>
        <p:spPr>
          <a:xfrm>
            <a:off x="4197127" y="4051745"/>
            <a:ext cx="4462405" cy="676467"/>
          </a:xfrm>
          <a:prstGeom prst="rect">
            <a:avLst/>
          </a:prstGeom>
          <a:effectLst/>
        </p:spPr>
        <p:txBody>
          <a:bodyPr wrap="square">
            <a:spAutoFit/>
          </a:bodyPr>
          <a:lstStyle/>
          <a:p>
            <a:pPr algn="ctr"/>
            <a:r>
              <a:rPr lang="zh-CN" altLang="en-US" sz="3796" b="1" spc="300" dirty="0">
                <a:solidFill>
                  <a:srgbClr val="0772DC"/>
                </a:solidFill>
                <a:latin typeface="+mj-ea"/>
                <a:ea typeface="+mj-ea"/>
                <a:cs typeface="+mn-ea"/>
                <a:sym typeface="+mn-lt"/>
              </a:rPr>
              <a:t>竞品活体防伪破解</a:t>
            </a:r>
          </a:p>
        </p:txBody>
      </p:sp>
      <p:cxnSp>
        <p:nvCxnSpPr>
          <p:cNvPr id="15" name="Straight Connector 2"/>
          <p:cNvCxnSpPr/>
          <p:nvPr/>
        </p:nvCxnSpPr>
        <p:spPr>
          <a:xfrm>
            <a:off x="4273927" y="4859295"/>
            <a:ext cx="4281381" cy="0"/>
          </a:xfrm>
          <a:prstGeom prst="line">
            <a:avLst/>
          </a:prstGeom>
          <a:ln w="9525">
            <a:solidFill>
              <a:srgbClr val="0772DC"/>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6" name="KSO_Shape"/>
          <p:cNvSpPr/>
          <p:nvPr/>
        </p:nvSpPr>
        <p:spPr bwMode="auto">
          <a:xfrm>
            <a:off x="6183905" y="1582564"/>
            <a:ext cx="507838" cy="1015676"/>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n-lt"/>
              <a:ea typeface="+mn-ea"/>
              <a:cs typeface="+mn-ea"/>
              <a:sym typeface="+mn-lt"/>
            </a:endParaRPr>
          </a:p>
        </p:txBody>
      </p:sp>
      <p:pic>
        <p:nvPicPr>
          <p:cNvPr id="11" name="图片 18">
            <a:extLst>
              <a:ext uri="{FF2B5EF4-FFF2-40B4-BE49-F238E27FC236}">
                <a16:creationId xmlns:a16="http://schemas.microsoft.com/office/drawing/2014/main" id="{6EC5D088-4819-EB4A-AB51-4986E84996B7}"/>
              </a:ext>
            </a:extLst>
          </p:cNvPr>
          <p:cNvPicPr>
            <a:picLocks noChangeAspect="1"/>
          </p:cNvPicPr>
          <p:nvPr>
            <p:custDataLst>
              <p:tags r:id="rId1"/>
            </p:custDataLst>
          </p:nvPr>
        </p:nvPicPr>
        <p:blipFill>
          <a:blip r:embed="rId4"/>
          <a:stretch>
            <a:fillRect/>
          </a:stretch>
        </p:blipFill>
        <p:spPr>
          <a:xfrm>
            <a:off x="5504000" y="4892121"/>
            <a:ext cx="2083364" cy="740428"/>
          </a:xfrm>
          <a:prstGeom prst="rect">
            <a:avLst/>
          </a:prstGeom>
          <a:noFill/>
          <a:ln w="9525">
            <a:noFill/>
          </a:ln>
        </p:spPr>
      </p:pic>
    </p:spTree>
    <p:extLst>
      <p:ext uri="{BB962C8B-B14F-4D97-AF65-F5344CB8AC3E}">
        <p14:creationId xmlns:p14="http://schemas.microsoft.com/office/powerpoint/2010/main" val="1575921518"/>
      </p:ext>
    </p:extLst>
  </p:cSld>
  <p:clrMapOvr>
    <a:masterClrMapping/>
  </p:clrMapOvr>
  <p:transition spd="slow" advTm="18000">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264687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竞品活体防伪破解</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36" name="矩形 35"/>
          <p:cNvSpPr/>
          <p:nvPr/>
        </p:nvSpPr>
        <p:spPr>
          <a:xfrm>
            <a:off x="1188720" y="1170411"/>
            <a:ext cx="2646878"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活体防伪技术介绍</a:t>
            </a:r>
            <a:endParaRPr lang="zh-CN" altLang="en-US" sz="2400" b="1" dirty="0">
              <a:solidFill>
                <a:srgbClr val="0070C0"/>
              </a:solidFill>
            </a:endParaRPr>
          </a:p>
        </p:txBody>
      </p:sp>
      <p:sp>
        <p:nvSpPr>
          <p:cNvPr id="37" name="矩形 36"/>
          <p:cNvSpPr/>
          <p:nvPr/>
        </p:nvSpPr>
        <p:spPr>
          <a:xfrm>
            <a:off x="1188720" y="1886466"/>
            <a:ext cx="10206990" cy="4031873"/>
          </a:xfrm>
          <a:prstGeom prst="rect">
            <a:avLst/>
          </a:prstGeom>
        </p:spPr>
        <p:txBody>
          <a:bodyPr wrap="square">
            <a:spAutoFit/>
          </a:bodyPr>
          <a:lstStyle/>
          <a:p>
            <a:r>
              <a:rPr lang="zh-CN" altLang="zh-CN" sz="1600" dirty="0">
                <a:latin typeface="+mj-ea"/>
                <a:ea typeface="+mj-ea"/>
              </a:rPr>
              <a:t>总体来说目前市场上的人脸</a:t>
            </a:r>
            <a:r>
              <a:rPr lang="zh-CN" altLang="en-US" sz="1600" dirty="0">
                <a:latin typeface="+mj-ea"/>
                <a:ea typeface="+mj-ea"/>
              </a:rPr>
              <a:t>活体防伪</a:t>
            </a:r>
            <a:r>
              <a:rPr lang="zh-CN" altLang="zh-CN" sz="1600" dirty="0">
                <a:latin typeface="+mj-ea"/>
                <a:ea typeface="+mj-ea"/>
              </a:rPr>
              <a:t>大体可分为</a:t>
            </a:r>
            <a:r>
              <a:rPr lang="zh-CN" altLang="en-US" sz="1600" dirty="0">
                <a:latin typeface="+mj-ea"/>
                <a:ea typeface="+mj-ea"/>
              </a:rPr>
              <a:t>四</a:t>
            </a:r>
            <a:r>
              <a:rPr lang="zh-CN" altLang="zh-CN" sz="1600" dirty="0">
                <a:latin typeface="+mj-ea"/>
                <a:ea typeface="+mj-ea"/>
              </a:rPr>
              <a:t>种类型</a:t>
            </a:r>
            <a:endParaRPr lang="en-US" altLang="zh-CN" sz="1600" dirty="0">
              <a:latin typeface="+mj-ea"/>
              <a:ea typeface="+mj-ea"/>
            </a:endParaRPr>
          </a:p>
          <a:p>
            <a:endParaRPr lang="en-US" altLang="zh-CN" sz="1600" dirty="0">
              <a:latin typeface="+mj-ea"/>
              <a:ea typeface="+mj-ea"/>
            </a:endParaRPr>
          </a:p>
          <a:p>
            <a:r>
              <a:rPr lang="zh-CN" altLang="en-US" b="1" dirty="0">
                <a:solidFill>
                  <a:srgbClr val="0070C0"/>
                </a:solidFill>
                <a:latin typeface="+mj-ea"/>
                <a:ea typeface="+mj-ea"/>
              </a:rPr>
              <a:t>基于运动信息</a:t>
            </a:r>
            <a:r>
              <a:rPr lang="en-US" altLang="zh-CN" b="1" dirty="0">
                <a:solidFill>
                  <a:srgbClr val="0070C0"/>
                </a:solidFill>
                <a:latin typeface="+mj-ea"/>
                <a:ea typeface="+mj-ea"/>
              </a:rPr>
              <a:t>---</a:t>
            </a:r>
            <a:r>
              <a:rPr lang="zh-CN" altLang="en-US" b="1" dirty="0">
                <a:solidFill>
                  <a:srgbClr val="0070C0"/>
                </a:solidFill>
                <a:latin typeface="+mj-ea"/>
                <a:ea typeface="+mj-ea"/>
              </a:rPr>
              <a:t>支付宝、银行软件</a:t>
            </a:r>
            <a:endParaRPr lang="en-US" altLang="zh-CN" b="1" dirty="0">
              <a:solidFill>
                <a:srgbClr val="0070C0"/>
              </a:solidFill>
              <a:latin typeface="+mj-ea"/>
              <a:ea typeface="+mj-ea"/>
            </a:endParaRPr>
          </a:p>
          <a:p>
            <a:r>
              <a:rPr lang="zh-CN" altLang="en-US" sz="1600" dirty="0">
                <a:latin typeface="+mj-ea"/>
                <a:ea typeface="+mj-ea"/>
              </a:rPr>
              <a:t>通过从视频中提取人脸区域的特定运动信息判断真假人脸。如</a:t>
            </a:r>
            <a:r>
              <a:rPr lang="zh-CN" altLang="en-US" sz="2400" b="1" dirty="0">
                <a:solidFill>
                  <a:srgbClr val="0070C0"/>
                </a:solidFill>
                <a:latin typeface="+mj-ea"/>
                <a:ea typeface="+mj-ea"/>
              </a:rPr>
              <a:t>眨眼，转头，张嘴</a:t>
            </a:r>
            <a:r>
              <a:rPr lang="zh-CN" altLang="en-US" sz="1600" dirty="0">
                <a:latin typeface="+mj-ea"/>
                <a:ea typeface="+mj-ea"/>
              </a:rPr>
              <a:t>等。</a:t>
            </a:r>
            <a:endParaRPr lang="en-US" altLang="zh-CN" sz="1600" dirty="0">
              <a:latin typeface="+mj-ea"/>
              <a:ea typeface="+mj-ea"/>
            </a:endParaRPr>
          </a:p>
          <a:p>
            <a:endParaRPr lang="en-US" altLang="zh-CN" sz="1600" dirty="0">
              <a:latin typeface="+mj-ea"/>
              <a:ea typeface="+mj-ea"/>
            </a:endParaRPr>
          </a:p>
          <a:p>
            <a:r>
              <a:rPr lang="zh-CN" altLang="en-US" b="1" dirty="0">
                <a:solidFill>
                  <a:srgbClr val="0070C0"/>
                </a:solidFill>
                <a:latin typeface="+mj-ea"/>
                <a:ea typeface="+mj-ea"/>
              </a:rPr>
              <a:t>基于图像微纹理</a:t>
            </a:r>
            <a:r>
              <a:rPr lang="en-US" altLang="zh-CN" b="1" dirty="0">
                <a:solidFill>
                  <a:srgbClr val="0070C0"/>
                </a:solidFill>
                <a:latin typeface="+mj-ea"/>
                <a:ea typeface="+mj-ea"/>
              </a:rPr>
              <a:t>---</a:t>
            </a:r>
            <a:r>
              <a:rPr lang="zh-CN" altLang="en-US" b="1" dirty="0">
                <a:solidFill>
                  <a:srgbClr val="0070C0"/>
                </a:solidFill>
                <a:latin typeface="+mj-ea"/>
                <a:ea typeface="+mj-ea"/>
              </a:rPr>
              <a:t>小米、</a:t>
            </a:r>
            <a:r>
              <a:rPr lang="en-US" altLang="zh-CN" b="1" dirty="0">
                <a:solidFill>
                  <a:srgbClr val="0070C0"/>
                </a:solidFill>
                <a:latin typeface="+mj-ea"/>
                <a:ea typeface="+mj-ea"/>
              </a:rPr>
              <a:t>vivo</a:t>
            </a:r>
            <a:r>
              <a:rPr lang="zh-CN" altLang="en-US" b="1" dirty="0">
                <a:solidFill>
                  <a:srgbClr val="0070C0"/>
                </a:solidFill>
                <a:latin typeface="+mj-ea"/>
                <a:ea typeface="+mj-ea"/>
              </a:rPr>
              <a:t>手机解锁</a:t>
            </a:r>
            <a:endParaRPr lang="en-US" altLang="zh-CN" b="1" dirty="0">
              <a:solidFill>
                <a:srgbClr val="0070C0"/>
              </a:solidFill>
              <a:latin typeface="+mj-ea"/>
              <a:ea typeface="+mj-ea"/>
            </a:endParaRPr>
          </a:p>
          <a:p>
            <a:r>
              <a:rPr lang="zh-CN" altLang="en-US" sz="1600" dirty="0">
                <a:latin typeface="+mj-ea"/>
                <a:ea typeface="+mj-ea"/>
              </a:rPr>
              <a:t>利用假人脸经过二次采集或多次采集呈现出与真人脸图片在纹理细节上的差异。方法如：</a:t>
            </a:r>
            <a:r>
              <a:rPr lang="zh-CN" altLang="en-US" sz="2400" b="1" dirty="0">
                <a:solidFill>
                  <a:srgbClr val="0070C0"/>
                </a:solidFill>
                <a:latin typeface="+mj-ea"/>
                <a:ea typeface="+mj-ea"/>
              </a:rPr>
              <a:t>人脸大小</a:t>
            </a:r>
            <a:r>
              <a:rPr lang="zh-CN" altLang="en-US" sz="1600" dirty="0">
                <a:latin typeface="+mj-ea"/>
                <a:ea typeface="+mj-ea"/>
              </a:rPr>
              <a:t>检测，图像</a:t>
            </a:r>
            <a:r>
              <a:rPr lang="zh-CN" altLang="en-US" sz="2400" b="1" dirty="0">
                <a:solidFill>
                  <a:srgbClr val="0070C0"/>
                </a:solidFill>
                <a:latin typeface="+mj-ea"/>
                <a:ea typeface="+mj-ea"/>
              </a:rPr>
              <a:t>清晰度</a:t>
            </a:r>
            <a:r>
              <a:rPr lang="zh-CN" altLang="en-US" sz="1600" dirty="0">
                <a:latin typeface="+mj-ea"/>
                <a:ea typeface="+mj-ea"/>
              </a:rPr>
              <a:t>，</a:t>
            </a:r>
            <a:r>
              <a:rPr lang="zh-CN" altLang="en-US" sz="2400" b="1" dirty="0">
                <a:solidFill>
                  <a:srgbClr val="0070C0"/>
                </a:solidFill>
                <a:latin typeface="+mj-ea"/>
                <a:ea typeface="+mj-ea"/>
              </a:rPr>
              <a:t>镜面反光检查</a:t>
            </a:r>
            <a:r>
              <a:rPr lang="zh-CN" altLang="en-US" sz="1600" dirty="0">
                <a:latin typeface="+mj-ea"/>
                <a:ea typeface="+mj-ea"/>
              </a:rPr>
              <a:t>，</a:t>
            </a:r>
            <a:r>
              <a:rPr lang="zh-CN" altLang="en-US" sz="2400" b="1" dirty="0">
                <a:solidFill>
                  <a:srgbClr val="0070C0"/>
                </a:solidFill>
                <a:latin typeface="+mj-ea"/>
                <a:ea typeface="+mj-ea"/>
              </a:rPr>
              <a:t>边框检测</a:t>
            </a:r>
            <a:r>
              <a:rPr lang="zh-CN" altLang="en-US" sz="1600" dirty="0">
                <a:latin typeface="+mj-ea"/>
                <a:ea typeface="+mj-ea"/>
              </a:rPr>
              <a:t>，液晶摩尔纹检测，人体特征检测（肩膀</a:t>
            </a:r>
            <a:r>
              <a:rPr lang="zh-CN" altLang="en-US" sz="2400" b="1" dirty="0">
                <a:solidFill>
                  <a:srgbClr val="0070C0"/>
                </a:solidFill>
                <a:latin typeface="+mj-ea"/>
                <a:ea typeface="+mj-ea"/>
              </a:rPr>
              <a:t>躯干</a:t>
            </a:r>
            <a:r>
              <a:rPr lang="zh-CN" altLang="en-US" sz="1600" dirty="0">
                <a:latin typeface="+mj-ea"/>
                <a:ea typeface="+mj-ea"/>
              </a:rPr>
              <a:t>）等。</a:t>
            </a:r>
            <a:endParaRPr lang="en-US" altLang="zh-CN" sz="1600" dirty="0">
              <a:latin typeface="+mj-ea"/>
              <a:ea typeface="+mj-ea"/>
            </a:endParaRPr>
          </a:p>
          <a:p>
            <a:endParaRPr lang="en-US" altLang="zh-CN" sz="1600" dirty="0">
              <a:latin typeface="+mj-ea"/>
              <a:ea typeface="+mj-ea"/>
            </a:endParaRPr>
          </a:p>
          <a:p>
            <a:r>
              <a:rPr lang="zh-CN" altLang="en-US" b="1" dirty="0">
                <a:solidFill>
                  <a:srgbClr val="0070C0"/>
                </a:solidFill>
                <a:latin typeface="+mj-ea"/>
                <a:ea typeface="+mj-ea"/>
              </a:rPr>
              <a:t>基于多光谱</a:t>
            </a:r>
            <a:r>
              <a:rPr lang="en-US" altLang="zh-CN" b="1" dirty="0">
                <a:solidFill>
                  <a:srgbClr val="0070C0"/>
                </a:solidFill>
                <a:latin typeface="+mj-ea"/>
                <a:ea typeface="+mj-ea"/>
              </a:rPr>
              <a:t>---</a:t>
            </a:r>
            <a:r>
              <a:rPr lang="zh-CN" altLang="en-US" b="1" dirty="0">
                <a:solidFill>
                  <a:srgbClr val="0070C0"/>
                </a:solidFill>
                <a:latin typeface="+mj-ea"/>
                <a:ea typeface="+mj-ea"/>
              </a:rPr>
              <a:t>汉柏</a:t>
            </a:r>
            <a:endParaRPr lang="en-US" altLang="zh-CN" b="1" dirty="0">
              <a:solidFill>
                <a:srgbClr val="0070C0"/>
              </a:solidFill>
              <a:latin typeface="+mj-ea"/>
              <a:ea typeface="+mj-ea"/>
            </a:endParaRPr>
          </a:p>
          <a:p>
            <a:r>
              <a:rPr lang="zh-CN" altLang="en-US" sz="1600" dirty="0">
                <a:latin typeface="+mj-ea"/>
                <a:ea typeface="+mj-ea"/>
              </a:rPr>
              <a:t>基于皮肤和其他材质在光谱反射率上的差异来判断真假人脸。</a:t>
            </a:r>
            <a:endParaRPr lang="en-US" altLang="zh-CN" sz="1600" dirty="0">
              <a:latin typeface="+mj-ea"/>
              <a:ea typeface="+mj-ea"/>
            </a:endParaRPr>
          </a:p>
          <a:p>
            <a:endParaRPr lang="en-US" altLang="zh-CN" sz="1600" dirty="0">
              <a:latin typeface="+mj-ea"/>
              <a:ea typeface="+mj-ea"/>
            </a:endParaRPr>
          </a:p>
          <a:p>
            <a:r>
              <a:rPr lang="zh-CN" altLang="en-US" b="1" dirty="0">
                <a:solidFill>
                  <a:srgbClr val="0070C0"/>
                </a:solidFill>
                <a:latin typeface="+mj-ea"/>
                <a:ea typeface="+mj-ea"/>
              </a:rPr>
              <a:t>基于</a:t>
            </a:r>
            <a:r>
              <a:rPr lang="en-US" altLang="zh-CN" b="1" dirty="0">
                <a:solidFill>
                  <a:srgbClr val="0070C0"/>
                </a:solidFill>
                <a:latin typeface="+mj-ea"/>
                <a:ea typeface="+mj-ea"/>
              </a:rPr>
              <a:t>3D</a:t>
            </a:r>
            <a:r>
              <a:rPr lang="zh-CN" altLang="en-US" b="1" dirty="0">
                <a:solidFill>
                  <a:srgbClr val="0070C0"/>
                </a:solidFill>
                <a:latin typeface="+mj-ea"/>
                <a:ea typeface="+mj-ea"/>
              </a:rPr>
              <a:t>建模</a:t>
            </a:r>
            <a:r>
              <a:rPr lang="en-US" altLang="zh-CN" b="1" dirty="0">
                <a:solidFill>
                  <a:srgbClr val="0070C0"/>
                </a:solidFill>
                <a:latin typeface="+mj-ea"/>
                <a:ea typeface="+mj-ea"/>
              </a:rPr>
              <a:t>---iPhone X</a:t>
            </a:r>
          </a:p>
          <a:p>
            <a:r>
              <a:rPr lang="zh-CN" altLang="en-US" sz="1600" dirty="0">
                <a:latin typeface="+mj-ea"/>
                <a:ea typeface="+mj-ea"/>
              </a:rPr>
              <a:t>基于</a:t>
            </a:r>
            <a:r>
              <a:rPr lang="en-US" altLang="zh-CN" sz="1600" dirty="0">
                <a:latin typeface="+mj-ea"/>
                <a:ea typeface="+mj-ea"/>
              </a:rPr>
              <a:t>3D</a:t>
            </a:r>
            <a:r>
              <a:rPr lang="zh-CN" altLang="en-US" sz="1600" dirty="0">
                <a:latin typeface="+mj-ea"/>
                <a:ea typeface="+mj-ea"/>
              </a:rPr>
              <a:t>相机采集并建模，</a:t>
            </a:r>
            <a:r>
              <a:rPr lang="zh-CN" altLang="zh-CN" sz="1600" dirty="0">
                <a:latin typeface="+mj-ea"/>
                <a:ea typeface="+mj-ea"/>
              </a:rPr>
              <a:t>对检测更多的面部特征点和面部的深度信息并计算。</a:t>
            </a:r>
            <a:endParaRPr lang="zh-CN" altLang="en-US" sz="1600" b="1" dirty="0">
              <a:latin typeface="+mj-ea"/>
              <a:ea typeface="+mj-ea"/>
            </a:endParaRPr>
          </a:p>
        </p:txBody>
      </p:sp>
      <p:sp>
        <p:nvSpPr>
          <p:cNvPr id="46"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Tree>
    <p:extLst>
      <p:ext uri="{BB962C8B-B14F-4D97-AF65-F5344CB8AC3E}">
        <p14:creationId xmlns:p14="http://schemas.microsoft.com/office/powerpoint/2010/main" val="897325100"/>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2646878"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竞品活体防伪破解</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3" name="矩形: 圆角 5">
            <a:extLst>
              <a:ext uri="{FF2B5EF4-FFF2-40B4-BE49-F238E27FC236}">
                <a16:creationId xmlns:a16="http://schemas.microsoft.com/office/drawing/2014/main" id="{59AA6AE4-4302-4D28-8BBB-498301B10F85}"/>
              </a:ext>
            </a:extLst>
          </p:cNvPr>
          <p:cNvSpPr/>
          <p:nvPr/>
        </p:nvSpPr>
        <p:spPr>
          <a:xfrm>
            <a:off x="2063248" y="4980533"/>
            <a:ext cx="134179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手机类</a:t>
            </a:r>
          </a:p>
        </p:txBody>
      </p:sp>
      <p:sp>
        <p:nvSpPr>
          <p:cNvPr id="14" name="矩形: 圆角 20">
            <a:extLst>
              <a:ext uri="{FF2B5EF4-FFF2-40B4-BE49-F238E27FC236}">
                <a16:creationId xmlns:a16="http://schemas.microsoft.com/office/drawing/2014/main" id="{018C1334-5A41-4AD2-A986-AF6F311D8FBD}"/>
              </a:ext>
            </a:extLst>
          </p:cNvPr>
          <p:cNvSpPr/>
          <p:nvPr/>
        </p:nvSpPr>
        <p:spPr>
          <a:xfrm>
            <a:off x="5709295" y="4980533"/>
            <a:ext cx="134179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终端类</a:t>
            </a:r>
          </a:p>
        </p:txBody>
      </p:sp>
      <p:sp>
        <p:nvSpPr>
          <p:cNvPr id="15" name="矩形: 圆角 21">
            <a:extLst>
              <a:ext uri="{FF2B5EF4-FFF2-40B4-BE49-F238E27FC236}">
                <a16:creationId xmlns:a16="http://schemas.microsoft.com/office/drawing/2014/main" id="{3E958AFE-FED8-4B01-A5E5-1FA45E36BA39}"/>
              </a:ext>
            </a:extLst>
          </p:cNvPr>
          <p:cNvSpPr/>
          <p:nvPr/>
        </p:nvSpPr>
        <p:spPr>
          <a:xfrm>
            <a:off x="9149198" y="4980533"/>
            <a:ext cx="1456641"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汉柏终端</a:t>
            </a:r>
          </a:p>
        </p:txBody>
      </p:sp>
      <p:pic>
        <p:nvPicPr>
          <p:cNvPr id="16" name="图片 15"/>
          <p:cNvPicPr>
            <a:picLocks noChangeAspect="1"/>
          </p:cNvPicPr>
          <p:nvPr/>
        </p:nvPicPr>
        <p:blipFill>
          <a:blip r:embed="rId5"/>
          <a:stretch>
            <a:fillRect/>
          </a:stretch>
        </p:blipFill>
        <p:spPr>
          <a:xfrm>
            <a:off x="1631269" y="1743969"/>
            <a:ext cx="2352675" cy="2904690"/>
          </a:xfrm>
          <a:prstGeom prst="rect">
            <a:avLst/>
          </a:prstGeom>
        </p:spPr>
      </p:pic>
      <p:pic>
        <p:nvPicPr>
          <p:cNvPr id="17" name="图片 16"/>
          <p:cNvPicPr>
            <a:picLocks noChangeAspect="1"/>
          </p:cNvPicPr>
          <p:nvPr/>
        </p:nvPicPr>
        <p:blipFill>
          <a:blip r:embed="rId6"/>
          <a:stretch>
            <a:fillRect/>
          </a:stretch>
        </p:blipFill>
        <p:spPr>
          <a:xfrm>
            <a:off x="8227707" y="1740524"/>
            <a:ext cx="3458252" cy="2982181"/>
          </a:xfrm>
          <a:prstGeom prst="rect">
            <a:avLst/>
          </a:prstGeom>
        </p:spPr>
      </p:pic>
      <p:pic>
        <p:nvPicPr>
          <p:cNvPr id="18" name="图片 17">
            <a:extLst>
              <a:ext uri="{FF2B5EF4-FFF2-40B4-BE49-F238E27FC236}">
                <a16:creationId xmlns:a16="http://schemas.microsoft.com/office/drawing/2014/main" id="{761FA228-7530-405D-A5FB-E87809E84F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08225" y="1743968"/>
            <a:ext cx="2179078" cy="2904691"/>
          </a:xfrm>
          <a:prstGeom prst="rect">
            <a:avLst/>
          </a:prstGeom>
        </p:spPr>
      </p:pic>
      <p:sp>
        <p:nvSpPr>
          <p:cNvPr id="19"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Tree>
    <p:extLst>
      <p:ext uri="{BB962C8B-B14F-4D97-AF65-F5344CB8AC3E}">
        <p14:creationId xmlns:p14="http://schemas.microsoft.com/office/powerpoint/2010/main" val="1544063167"/>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3" cstate="print">
            <a:extLst>
              <a:ext uri="{28A0092B-C50C-407E-A947-70E740481C1C}">
                <a14:useLocalDpi xmlns:a14="http://schemas.microsoft.com/office/drawing/2010/main" val="0"/>
              </a:ext>
            </a:extLst>
          </a:blip>
          <a:stretch>
            <a:fillRect/>
          </a:stretch>
        </p:blipFill>
        <p:spPr bwMode="auto">
          <a:xfrm>
            <a:off x="1350147" y="1662604"/>
            <a:ext cx="3053103" cy="2516664"/>
          </a:xfrm>
          <a:prstGeom prst="rect">
            <a:avLst/>
          </a:prstGeom>
          <a:noFill/>
          <a:ln>
            <a:noFill/>
          </a:ln>
        </p:spPr>
      </p:pic>
      <p:sp>
        <p:nvSpPr>
          <p:cNvPr id="29" name="矩形 28"/>
          <p:cNvSpPr/>
          <p:nvPr/>
        </p:nvSpPr>
        <p:spPr>
          <a:xfrm>
            <a:off x="1397073" y="247156"/>
            <a:ext cx="3724096"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竞品活体防伪破解</a:t>
            </a:r>
            <a:r>
              <a:rPr lang="en-US" altLang="zh-CN" b="1" spc="600" dirty="0">
                <a:solidFill>
                  <a:srgbClr val="2E2E2E"/>
                </a:solidFill>
                <a:latin typeface="+mj-lt"/>
                <a:ea typeface="微软雅黑" panose="020B0503020204020204" pitchFamily="34" charset="-122"/>
              </a:rPr>
              <a:t>-</a:t>
            </a:r>
            <a:r>
              <a:rPr lang="zh-CN" altLang="en-US" b="1" spc="600" dirty="0">
                <a:solidFill>
                  <a:srgbClr val="2E2E2E"/>
                </a:solidFill>
                <a:latin typeface="+mj-lt"/>
                <a:ea typeface="微软雅黑" panose="020B0503020204020204" pitchFamily="34" charset="-122"/>
              </a:rPr>
              <a:t>手机类</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9" name="文本框 1"/>
          <p:cNvSpPr txBox="1"/>
          <p:nvPr/>
        </p:nvSpPr>
        <p:spPr>
          <a:xfrm>
            <a:off x="10804053" y="3267871"/>
            <a:ext cx="1241946" cy="593725"/>
          </a:xfrm>
          <a:prstGeom prst="rect">
            <a:avLst/>
          </a:prstGeom>
          <a:noFill/>
        </p:spPr>
        <p:txBody>
          <a:bodyPr wrap="square" rtlCol="0">
            <a:spAutoFit/>
          </a:bodyPr>
          <a:lstStyle/>
          <a:p>
            <a:endParaRPr lang="zh-CN" altLang="en-US" dirty="0"/>
          </a:p>
        </p:txBody>
      </p:sp>
      <p:sp>
        <p:nvSpPr>
          <p:cNvPr id="21" name="矩形 20"/>
          <p:cNvSpPr/>
          <p:nvPr/>
        </p:nvSpPr>
        <p:spPr>
          <a:xfrm>
            <a:off x="2073335" y="1665941"/>
            <a:ext cx="1569660" cy="369332"/>
          </a:xfrm>
          <a:prstGeom prst="rect">
            <a:avLst/>
          </a:prstGeom>
        </p:spPr>
        <p:txBody>
          <a:bodyPr wrap="none">
            <a:spAutoFit/>
          </a:bodyPr>
          <a:lstStyle/>
          <a:p>
            <a:r>
              <a:rPr lang="zh-CN" altLang="zh-CN" b="1" dirty="0">
                <a:solidFill>
                  <a:srgbClr val="0070C0"/>
                </a:solidFill>
                <a:ea typeface="微软雅黑" panose="020B0503020204020204" pitchFamily="34" charset="-122"/>
                <a:cs typeface="Helvetica" panose="020B0604020202020204" pitchFamily="34" charset="0"/>
              </a:rPr>
              <a:t>裁剪人脸照片</a:t>
            </a:r>
            <a:endParaRPr lang="zh-CN" altLang="en-US" b="1" dirty="0">
              <a:solidFill>
                <a:srgbClr val="0070C0"/>
              </a:solidFill>
              <a:ea typeface="微软雅黑" panose="020B0503020204020204" pitchFamily="34" charset="-122"/>
              <a:cs typeface="Helvetica" panose="020B0604020202020204" pitchFamily="34" charset="0"/>
            </a:endParaRPr>
          </a:p>
        </p:txBody>
      </p:sp>
      <p:sp>
        <p:nvSpPr>
          <p:cNvPr id="22" name="矩形 21"/>
          <p:cNvSpPr/>
          <p:nvPr/>
        </p:nvSpPr>
        <p:spPr>
          <a:xfrm>
            <a:off x="1316807" y="1096045"/>
            <a:ext cx="1650837"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小米 </a:t>
            </a:r>
            <a:r>
              <a:rPr lang="en-US" altLang="zh-CN" sz="2400" b="1" dirty="0">
                <a:solidFill>
                  <a:srgbClr val="0070C0"/>
                </a:solidFill>
                <a:ea typeface="微软雅黑" panose="020B0503020204020204" pitchFamily="34" charset="-122"/>
                <a:cs typeface="Helvetica" panose="020B0604020202020204" pitchFamily="34" charset="0"/>
              </a:rPr>
              <a:t>Note3</a:t>
            </a:r>
            <a:endParaRPr lang="zh-CN" altLang="en-US" sz="2400" b="1" dirty="0">
              <a:solidFill>
                <a:srgbClr val="0070C0"/>
              </a:solidFill>
            </a:endParaRPr>
          </a:p>
        </p:txBody>
      </p:sp>
      <p:pic>
        <p:nvPicPr>
          <p:cNvPr id="25" name="图片 24"/>
          <p:cNvPicPr/>
          <p:nvPr/>
        </p:nvPicPr>
        <p:blipFill>
          <a:blip r:embed="rId6" cstate="print">
            <a:extLst>
              <a:ext uri="{28A0092B-C50C-407E-A947-70E740481C1C}">
                <a14:useLocalDpi xmlns:a14="http://schemas.microsoft.com/office/drawing/2010/main" val="0"/>
              </a:ext>
            </a:extLst>
          </a:blip>
          <a:stretch>
            <a:fillRect/>
          </a:stretch>
        </p:blipFill>
        <p:spPr bwMode="auto">
          <a:xfrm>
            <a:off x="4857652" y="1675725"/>
            <a:ext cx="3133663" cy="2516664"/>
          </a:xfrm>
          <a:prstGeom prst="rect">
            <a:avLst/>
          </a:prstGeom>
          <a:noFill/>
          <a:ln>
            <a:noFill/>
          </a:ln>
        </p:spPr>
      </p:pic>
      <p:pic>
        <p:nvPicPr>
          <p:cNvPr id="27" name="图片 26"/>
          <p:cNvPicPr/>
          <p:nvPr/>
        </p:nvPicPr>
        <p:blipFill>
          <a:blip r:embed="rId7" cstate="print">
            <a:extLst>
              <a:ext uri="{28A0092B-C50C-407E-A947-70E740481C1C}">
                <a14:useLocalDpi xmlns:a14="http://schemas.microsoft.com/office/drawing/2010/main" val="0"/>
              </a:ext>
            </a:extLst>
          </a:blip>
          <a:stretch>
            <a:fillRect/>
          </a:stretch>
        </p:blipFill>
        <p:spPr bwMode="auto">
          <a:xfrm>
            <a:off x="8445717" y="1649933"/>
            <a:ext cx="3082830" cy="2542456"/>
          </a:xfrm>
          <a:prstGeom prst="rect">
            <a:avLst/>
          </a:prstGeom>
          <a:noFill/>
          <a:ln>
            <a:noFill/>
          </a:ln>
        </p:spPr>
      </p:pic>
      <p:sp>
        <p:nvSpPr>
          <p:cNvPr id="35" name="文本框 4"/>
          <p:cNvSpPr txBox="1"/>
          <p:nvPr/>
        </p:nvSpPr>
        <p:spPr>
          <a:xfrm>
            <a:off x="1350147" y="4581753"/>
            <a:ext cx="10178400" cy="1477328"/>
          </a:xfrm>
          <a:prstGeom prst="rect">
            <a:avLst/>
          </a:prstGeom>
          <a:noFill/>
        </p:spPr>
        <p:txBody>
          <a:bodyPr wrap="square" rtlCol="0">
            <a:spAutoFit/>
          </a:bodyPr>
          <a:lstStyle/>
          <a:p>
            <a:pPr>
              <a:lnSpc>
                <a:spcPct val="150000"/>
              </a:lnSpc>
            </a:pPr>
            <a:r>
              <a:rPr lang="en-US" altLang="zh-CN" dirty="0">
                <a:latin typeface="+mj-ea"/>
                <a:ea typeface="+mj-ea"/>
              </a:rPr>
              <a:t>     </a:t>
            </a:r>
            <a:r>
              <a:rPr lang="zh-CN" altLang="en-US" dirty="0">
                <a:latin typeface="+mj-ea"/>
                <a:ea typeface="+mj-ea"/>
              </a:rPr>
              <a:t>小米</a:t>
            </a:r>
            <a:r>
              <a:rPr lang="en-US" altLang="zh-CN" dirty="0">
                <a:latin typeface="+mj-ea"/>
                <a:ea typeface="+mj-ea"/>
              </a:rPr>
              <a:t>Note3</a:t>
            </a:r>
            <a:r>
              <a:rPr lang="zh-CN" altLang="en-US" dirty="0">
                <a:latin typeface="+mj-ea"/>
                <a:ea typeface="+mj-ea"/>
              </a:rPr>
              <a:t>使用了旷视（</a:t>
            </a:r>
            <a:r>
              <a:rPr lang="en-US" altLang="zh-CN" dirty="0">
                <a:latin typeface="+mj-ea"/>
                <a:ea typeface="+mj-ea"/>
              </a:rPr>
              <a:t>face++</a:t>
            </a:r>
            <a:r>
              <a:rPr lang="zh-CN" altLang="en-US" dirty="0">
                <a:latin typeface="+mj-ea"/>
                <a:ea typeface="+mj-ea"/>
              </a:rPr>
              <a:t>）的人脸识别技术。通过实验，</a:t>
            </a:r>
            <a:r>
              <a:rPr lang="zh-CN" altLang="zh-CN" dirty="0">
                <a:latin typeface="+mj-ea"/>
                <a:ea typeface="+mj-ea"/>
              </a:rPr>
              <a:t>裁剪过的人脸照片、遮挡边缘的人脸照片、遮挡边缘的手机</a:t>
            </a:r>
            <a:r>
              <a:rPr lang="zh-CN" altLang="en-US" dirty="0">
                <a:latin typeface="+mj-ea"/>
                <a:ea typeface="+mj-ea"/>
              </a:rPr>
              <a:t>照片</a:t>
            </a:r>
            <a:r>
              <a:rPr lang="zh-CN" altLang="zh-CN" dirty="0">
                <a:latin typeface="+mj-ea"/>
                <a:ea typeface="+mj-ea"/>
              </a:rPr>
              <a:t>等手段破解小米</a:t>
            </a:r>
            <a:r>
              <a:rPr lang="en-US" altLang="zh-CN" dirty="0">
                <a:latin typeface="+mj-ea"/>
                <a:ea typeface="+mj-ea"/>
              </a:rPr>
              <a:t>Note3</a:t>
            </a:r>
            <a:r>
              <a:rPr lang="zh-CN" altLang="zh-CN" dirty="0">
                <a:latin typeface="+mj-ea"/>
                <a:ea typeface="+mj-ea"/>
              </a:rPr>
              <a:t>的活体防御技术。通过实验证明了小米</a:t>
            </a:r>
            <a:r>
              <a:rPr lang="en-US" altLang="zh-CN" dirty="0">
                <a:latin typeface="+mj-ea"/>
                <a:ea typeface="+mj-ea"/>
              </a:rPr>
              <a:t>Note3</a:t>
            </a:r>
            <a:r>
              <a:rPr lang="zh-CN" altLang="zh-CN" dirty="0">
                <a:latin typeface="+mj-ea"/>
                <a:ea typeface="+mj-ea"/>
              </a:rPr>
              <a:t>的活体防御技术使用了</a:t>
            </a:r>
            <a:r>
              <a:rPr lang="zh-CN" altLang="zh-CN" sz="2400" b="1" dirty="0">
                <a:solidFill>
                  <a:srgbClr val="0070C0"/>
                </a:solidFill>
                <a:latin typeface="+mj-ea"/>
                <a:ea typeface="+mj-ea"/>
              </a:rPr>
              <a:t>图像边框检测</a:t>
            </a:r>
            <a:r>
              <a:rPr lang="zh-CN" altLang="zh-CN" dirty="0">
                <a:latin typeface="+mj-ea"/>
                <a:ea typeface="+mj-ea"/>
              </a:rPr>
              <a:t>技术</a:t>
            </a:r>
            <a:r>
              <a:rPr lang="zh-CN" altLang="en-US" dirty="0">
                <a:latin typeface="+mj-ea"/>
                <a:ea typeface="+mj-ea"/>
              </a:rPr>
              <a:t>。</a:t>
            </a:r>
          </a:p>
        </p:txBody>
      </p:sp>
      <p:sp>
        <p:nvSpPr>
          <p:cNvPr id="37" name="矩形 36"/>
          <p:cNvSpPr/>
          <p:nvPr/>
        </p:nvSpPr>
        <p:spPr>
          <a:xfrm>
            <a:off x="5062572" y="1675725"/>
            <a:ext cx="2723823" cy="369332"/>
          </a:xfrm>
          <a:prstGeom prst="rect">
            <a:avLst/>
          </a:prstGeom>
        </p:spPr>
        <p:txBody>
          <a:bodyPr wrap="none">
            <a:spAutoFit/>
          </a:bodyPr>
          <a:lstStyle/>
          <a:p>
            <a:r>
              <a:rPr lang="zh-CN" altLang="en-US" b="1" dirty="0">
                <a:solidFill>
                  <a:srgbClr val="0070C0"/>
                </a:solidFill>
                <a:ea typeface="微软雅黑" panose="020B0503020204020204" pitchFamily="34" charset="-122"/>
                <a:cs typeface="Helvetica" panose="020B0604020202020204" pitchFamily="34" charset="0"/>
              </a:rPr>
              <a:t>遮挡边缘的彩色人脸照片</a:t>
            </a:r>
          </a:p>
        </p:txBody>
      </p:sp>
      <p:sp>
        <p:nvSpPr>
          <p:cNvPr id="39" name="矩形 38"/>
          <p:cNvSpPr/>
          <p:nvPr/>
        </p:nvSpPr>
        <p:spPr>
          <a:xfrm>
            <a:off x="8856054" y="1649933"/>
            <a:ext cx="2262158" cy="369332"/>
          </a:xfrm>
          <a:prstGeom prst="rect">
            <a:avLst/>
          </a:prstGeom>
        </p:spPr>
        <p:txBody>
          <a:bodyPr wrap="none">
            <a:spAutoFit/>
          </a:bodyPr>
          <a:lstStyle/>
          <a:p>
            <a:r>
              <a:rPr lang="zh-CN" altLang="en-US" b="1" dirty="0">
                <a:solidFill>
                  <a:srgbClr val="0070C0"/>
                </a:solidFill>
                <a:ea typeface="微软雅黑" panose="020B0503020204020204" pitchFamily="34" charset="-122"/>
                <a:cs typeface="Helvetica" panose="020B0604020202020204" pitchFamily="34" charset="0"/>
              </a:rPr>
              <a:t>遮挡边缘的手机照片</a:t>
            </a:r>
          </a:p>
        </p:txBody>
      </p:sp>
      <p:sp>
        <p:nvSpPr>
          <p:cNvPr id="40"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Tree>
    <p:extLst>
      <p:ext uri="{BB962C8B-B14F-4D97-AF65-F5344CB8AC3E}">
        <p14:creationId xmlns:p14="http://schemas.microsoft.com/office/powerpoint/2010/main" val="126823298"/>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3724096"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竞品活体防伪破解</a:t>
            </a:r>
            <a:r>
              <a:rPr lang="en-US" altLang="zh-CN" b="1" spc="600" dirty="0">
                <a:solidFill>
                  <a:srgbClr val="2E2E2E"/>
                </a:solidFill>
                <a:latin typeface="+mj-lt"/>
                <a:ea typeface="微软雅黑" panose="020B0503020204020204" pitchFamily="34" charset="-122"/>
              </a:rPr>
              <a:t>-</a:t>
            </a:r>
            <a:r>
              <a:rPr lang="zh-CN" altLang="en-US" b="1" spc="600" dirty="0">
                <a:solidFill>
                  <a:srgbClr val="2E2E2E"/>
                </a:solidFill>
                <a:latin typeface="+mj-lt"/>
                <a:ea typeface="微软雅黑" panose="020B0503020204020204" pitchFamily="34" charset="-122"/>
              </a:rPr>
              <a:t>手机类</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2" name="矩形 21"/>
          <p:cNvSpPr/>
          <p:nvPr/>
        </p:nvSpPr>
        <p:spPr>
          <a:xfrm>
            <a:off x="1316807" y="1096045"/>
            <a:ext cx="1353384" cy="492443"/>
          </a:xfrm>
          <a:prstGeom prst="rect">
            <a:avLst/>
          </a:prstGeom>
        </p:spPr>
        <p:txBody>
          <a:bodyPr wrap="none">
            <a:spAutoFit/>
          </a:bodyPr>
          <a:lstStyle/>
          <a:p>
            <a:r>
              <a:rPr lang="en-US" altLang="zh-CN" sz="2600" b="1" dirty="0">
                <a:solidFill>
                  <a:srgbClr val="0070C0"/>
                </a:solidFill>
                <a:ea typeface="微软雅黑" panose="020B0503020204020204" pitchFamily="34" charset="-122"/>
                <a:cs typeface="Helvetica" panose="020B0604020202020204" pitchFamily="34" charset="0"/>
              </a:rPr>
              <a:t>vivo X20</a:t>
            </a:r>
            <a:endParaRPr lang="zh-CN" altLang="en-US" sz="2600" b="1" dirty="0">
              <a:solidFill>
                <a:srgbClr val="0070C0"/>
              </a:solidFill>
            </a:endParaRPr>
          </a:p>
        </p:txBody>
      </p:sp>
      <p:sp>
        <p:nvSpPr>
          <p:cNvPr id="41" name="矩形 40"/>
          <p:cNvSpPr/>
          <p:nvPr/>
        </p:nvSpPr>
        <p:spPr>
          <a:xfrm>
            <a:off x="1545165" y="1806833"/>
            <a:ext cx="2627642" cy="369332"/>
          </a:xfrm>
          <a:prstGeom prst="rect">
            <a:avLst/>
          </a:prstGeom>
        </p:spPr>
        <p:txBody>
          <a:bodyPr wrap="none">
            <a:spAutoFit/>
          </a:bodyPr>
          <a:lstStyle/>
          <a:p>
            <a:r>
              <a:rPr lang="zh-CN" altLang="zh-CN" b="1" dirty="0">
                <a:solidFill>
                  <a:srgbClr val="0070C0"/>
                </a:solidFill>
                <a:ea typeface="微软雅黑" panose="020B0503020204020204" pitchFamily="34" charset="-122"/>
                <a:cs typeface="Helvetica" panose="020B0604020202020204" pitchFamily="34" charset="0"/>
              </a:rPr>
              <a:t>裁剪人脸照片</a:t>
            </a:r>
            <a:r>
              <a:rPr lang="en-US" altLang="zh-CN" b="1" dirty="0">
                <a:solidFill>
                  <a:srgbClr val="0070C0"/>
                </a:solidFill>
                <a:ea typeface="微软雅黑" panose="020B0503020204020204" pitchFamily="34" charset="-122"/>
                <a:cs typeface="Helvetica" panose="020B0604020202020204" pitchFamily="34" charset="0"/>
              </a:rPr>
              <a:t>+</a:t>
            </a:r>
            <a:r>
              <a:rPr lang="zh-CN" altLang="en-US" b="1" dirty="0">
                <a:solidFill>
                  <a:srgbClr val="0070C0"/>
                </a:solidFill>
                <a:ea typeface="微软雅黑" panose="020B0503020204020204" pitchFamily="34" charset="-122"/>
                <a:cs typeface="Helvetica" panose="020B0604020202020204" pitchFamily="34" charset="0"/>
              </a:rPr>
              <a:t>特殊位置</a:t>
            </a:r>
            <a:endParaRPr lang="zh-CN" altLang="en-US" b="1" dirty="0">
              <a:solidFill>
                <a:srgbClr val="0070C0"/>
              </a:solidFill>
            </a:endParaRPr>
          </a:p>
        </p:txBody>
      </p:sp>
      <p:sp>
        <p:nvSpPr>
          <p:cNvPr id="43" name="矩形 42"/>
          <p:cNvSpPr/>
          <p:nvPr/>
        </p:nvSpPr>
        <p:spPr>
          <a:xfrm>
            <a:off x="4766663" y="1806833"/>
            <a:ext cx="2723823" cy="369332"/>
          </a:xfrm>
          <a:prstGeom prst="rect">
            <a:avLst/>
          </a:prstGeom>
        </p:spPr>
        <p:txBody>
          <a:bodyPr wrap="none">
            <a:spAutoFit/>
          </a:bodyPr>
          <a:lstStyle/>
          <a:p>
            <a:r>
              <a:rPr lang="zh-CN" altLang="zh-CN" b="1" dirty="0">
                <a:solidFill>
                  <a:srgbClr val="0070C0"/>
                </a:solidFill>
                <a:ea typeface="微软雅黑" panose="020B0503020204020204" pitchFamily="34" charset="-122"/>
                <a:cs typeface="Helvetica" panose="020B0604020202020204" pitchFamily="34" charset="0"/>
              </a:rPr>
              <a:t>遮挡边缘的彩色人脸照片</a:t>
            </a:r>
            <a:endParaRPr lang="zh-CN" altLang="en-US" b="1" dirty="0">
              <a:solidFill>
                <a:srgbClr val="0070C0"/>
              </a:solidFill>
            </a:endParaRPr>
          </a:p>
        </p:txBody>
      </p:sp>
      <p:sp>
        <p:nvSpPr>
          <p:cNvPr id="44" name="文本框 4"/>
          <p:cNvSpPr txBox="1"/>
          <p:nvPr/>
        </p:nvSpPr>
        <p:spPr>
          <a:xfrm>
            <a:off x="1240077" y="4906660"/>
            <a:ext cx="10229858" cy="1661993"/>
          </a:xfrm>
          <a:prstGeom prst="rect">
            <a:avLst/>
          </a:prstGeom>
          <a:noFill/>
        </p:spPr>
        <p:txBody>
          <a:bodyPr wrap="square" rtlCol="0">
            <a:spAutoFit/>
          </a:bodyPr>
          <a:lstStyle/>
          <a:p>
            <a:pPr>
              <a:spcAft>
                <a:spcPts val="40"/>
              </a:spcAft>
            </a:pPr>
            <a:r>
              <a:rPr lang="en-US" altLang="zh-CN" dirty="0">
                <a:latin typeface="+mj-ea"/>
                <a:ea typeface="+mj-ea"/>
              </a:rPr>
              <a:t>      vivo X20</a:t>
            </a:r>
            <a:r>
              <a:rPr lang="zh-CN" altLang="en-US" dirty="0">
                <a:latin typeface="+mj-ea"/>
                <a:ea typeface="+mj-ea"/>
              </a:rPr>
              <a:t>使用了商汤的人脸识别技术。</a:t>
            </a:r>
            <a:r>
              <a:rPr lang="zh-CN" altLang="zh-CN" dirty="0">
                <a:latin typeface="+mj-ea"/>
                <a:ea typeface="+mj-ea"/>
              </a:rPr>
              <a:t>通过</a:t>
            </a:r>
            <a:r>
              <a:rPr lang="zh-CN" altLang="en-US" dirty="0">
                <a:latin typeface="+mj-ea"/>
                <a:ea typeface="+mj-ea"/>
              </a:rPr>
              <a:t>测试，</a:t>
            </a:r>
            <a:r>
              <a:rPr lang="en-US" altLang="zh-CN" dirty="0">
                <a:latin typeface="+mj-ea"/>
                <a:ea typeface="+mj-ea"/>
              </a:rPr>
              <a:t>X20</a:t>
            </a:r>
            <a:r>
              <a:rPr lang="zh-CN" altLang="zh-CN" dirty="0">
                <a:latin typeface="+mj-ea"/>
                <a:ea typeface="+mj-ea"/>
              </a:rPr>
              <a:t>活体防伪技术使用了</a:t>
            </a:r>
            <a:r>
              <a:rPr lang="zh-CN" altLang="zh-CN" sz="2400" b="1" dirty="0">
                <a:solidFill>
                  <a:srgbClr val="0070C0"/>
                </a:solidFill>
                <a:latin typeface="+mj-ea"/>
                <a:ea typeface="+mj-ea"/>
              </a:rPr>
              <a:t>边缘检测</a:t>
            </a:r>
            <a:r>
              <a:rPr lang="zh-CN" altLang="zh-CN" dirty="0">
                <a:latin typeface="+mj-ea"/>
                <a:ea typeface="+mj-ea"/>
              </a:rPr>
              <a:t>技术，可以对有边缘的打印照片和有边缘的电子照片起到很好的防伪效果，同时</a:t>
            </a:r>
            <a:r>
              <a:rPr lang="en-US" altLang="zh-CN" dirty="0">
                <a:latin typeface="+mj-ea"/>
                <a:ea typeface="+mj-ea"/>
              </a:rPr>
              <a:t>X20</a:t>
            </a:r>
            <a:r>
              <a:rPr lang="zh-CN" altLang="zh-CN" dirty="0">
                <a:latin typeface="+mj-ea"/>
                <a:ea typeface="+mj-ea"/>
              </a:rPr>
              <a:t>还使用了</a:t>
            </a:r>
            <a:r>
              <a:rPr lang="zh-CN" altLang="zh-CN" sz="2400" b="1" dirty="0">
                <a:solidFill>
                  <a:srgbClr val="0070C0"/>
                </a:solidFill>
                <a:latin typeface="+mj-ea"/>
                <a:ea typeface="+mj-ea"/>
              </a:rPr>
              <a:t>景深探测</a:t>
            </a:r>
            <a:r>
              <a:rPr lang="zh-CN" altLang="zh-CN" dirty="0">
                <a:latin typeface="+mj-ea"/>
                <a:ea typeface="+mj-ea"/>
              </a:rPr>
              <a:t>的活体防伪技术。相对于小米</a:t>
            </a:r>
            <a:r>
              <a:rPr lang="en-US" altLang="zh-CN" dirty="0">
                <a:latin typeface="+mj-ea"/>
                <a:ea typeface="+mj-ea"/>
              </a:rPr>
              <a:t>Note3</a:t>
            </a:r>
            <a:r>
              <a:rPr lang="zh-CN" altLang="zh-CN" dirty="0">
                <a:latin typeface="+mj-ea"/>
                <a:ea typeface="+mj-ea"/>
              </a:rPr>
              <a:t>（裁剪，边框遮挡等防伪手段）更难破解。但是使用摆放在特殊位置裁剪过边缘的彩色打印照片、遮挡边框的彩色打印照片和电子照片均可以破解</a:t>
            </a:r>
            <a:r>
              <a:rPr lang="en-US" altLang="zh-CN" dirty="0">
                <a:latin typeface="+mj-ea"/>
                <a:ea typeface="+mj-ea"/>
              </a:rPr>
              <a:t>X20</a:t>
            </a:r>
            <a:r>
              <a:rPr lang="zh-CN" altLang="zh-CN" dirty="0">
                <a:latin typeface="+mj-ea"/>
                <a:ea typeface="+mj-ea"/>
              </a:rPr>
              <a:t>的活体防伪，解锁并打开屏幕，</a:t>
            </a:r>
            <a:r>
              <a:rPr lang="en-US" altLang="zh-CN" dirty="0">
                <a:latin typeface="+mj-ea"/>
                <a:ea typeface="+mj-ea"/>
              </a:rPr>
              <a:t>X20</a:t>
            </a:r>
            <a:r>
              <a:rPr lang="zh-CN" altLang="zh-CN" dirty="0">
                <a:latin typeface="+mj-ea"/>
                <a:ea typeface="+mj-ea"/>
              </a:rPr>
              <a:t>在活体防伪上依然存在漏洞。</a:t>
            </a:r>
            <a:endParaRPr lang="zh-CN" altLang="en-US" dirty="0">
              <a:latin typeface="+mj-ea"/>
              <a:ea typeface="+mj-ea"/>
            </a:endParaRPr>
          </a:p>
        </p:txBody>
      </p:sp>
      <p:pic>
        <p:nvPicPr>
          <p:cNvPr id="45" name="图片 44"/>
          <p:cNvPicPr/>
          <p:nvPr/>
        </p:nvPicPr>
        <p:blipFill>
          <a:blip r:embed="rId5"/>
          <a:stretch>
            <a:fillRect/>
          </a:stretch>
        </p:blipFill>
        <p:spPr>
          <a:xfrm>
            <a:off x="1996974" y="2255412"/>
            <a:ext cx="1724025" cy="2305050"/>
          </a:xfrm>
          <a:prstGeom prst="rect">
            <a:avLst/>
          </a:prstGeom>
        </p:spPr>
      </p:pic>
      <p:pic>
        <p:nvPicPr>
          <p:cNvPr id="46" name="图片 45"/>
          <p:cNvPicPr/>
          <p:nvPr/>
        </p:nvPicPr>
        <p:blipFill>
          <a:blip r:embed="rId6"/>
          <a:stretch>
            <a:fillRect/>
          </a:stretch>
        </p:blipFill>
        <p:spPr>
          <a:xfrm>
            <a:off x="5266563" y="2268112"/>
            <a:ext cx="1724025" cy="2292350"/>
          </a:xfrm>
          <a:prstGeom prst="rect">
            <a:avLst/>
          </a:prstGeom>
        </p:spPr>
      </p:pic>
      <p:pic>
        <p:nvPicPr>
          <p:cNvPr id="47" name="图片 46"/>
          <p:cNvPicPr>
            <a:picLocks noChangeAspect="1"/>
          </p:cNvPicPr>
          <p:nvPr/>
        </p:nvPicPr>
        <p:blipFill>
          <a:blip r:embed="rId7"/>
          <a:stretch>
            <a:fillRect/>
          </a:stretch>
        </p:blipFill>
        <p:spPr>
          <a:xfrm>
            <a:off x="8739818" y="2268112"/>
            <a:ext cx="1722005" cy="2292350"/>
          </a:xfrm>
          <a:prstGeom prst="rect">
            <a:avLst/>
          </a:prstGeom>
        </p:spPr>
      </p:pic>
      <p:sp>
        <p:nvSpPr>
          <p:cNvPr id="48" name="矩形 47"/>
          <p:cNvSpPr/>
          <p:nvPr/>
        </p:nvSpPr>
        <p:spPr>
          <a:xfrm>
            <a:off x="8849275" y="1806833"/>
            <a:ext cx="1569660" cy="369332"/>
          </a:xfrm>
          <a:prstGeom prst="rect">
            <a:avLst/>
          </a:prstGeom>
        </p:spPr>
        <p:txBody>
          <a:bodyPr wrap="none">
            <a:spAutoFit/>
          </a:bodyPr>
          <a:lstStyle/>
          <a:p>
            <a:r>
              <a:rPr lang="zh-CN" altLang="en-US" b="1" dirty="0">
                <a:solidFill>
                  <a:srgbClr val="0070C0"/>
                </a:solidFill>
                <a:ea typeface="微软雅黑" panose="020B0503020204020204" pitchFamily="34" charset="-122"/>
                <a:cs typeface="Helvetica" panose="020B0604020202020204" pitchFamily="34" charset="0"/>
              </a:rPr>
              <a:t>模拟真人形态</a:t>
            </a:r>
            <a:endParaRPr lang="zh-CN" altLang="en-US" b="1" dirty="0">
              <a:solidFill>
                <a:srgbClr val="0070C0"/>
              </a:solidFill>
            </a:endParaRPr>
          </a:p>
        </p:txBody>
      </p:sp>
      <p:sp>
        <p:nvSpPr>
          <p:cNvPr id="51"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Tree>
    <p:extLst>
      <p:ext uri="{BB962C8B-B14F-4D97-AF65-F5344CB8AC3E}">
        <p14:creationId xmlns:p14="http://schemas.microsoft.com/office/powerpoint/2010/main" val="3501153300"/>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3724096"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竞品活体防伪破解</a:t>
            </a:r>
            <a:r>
              <a:rPr lang="en-US" altLang="zh-CN" b="1" spc="600" dirty="0">
                <a:solidFill>
                  <a:srgbClr val="2E2E2E"/>
                </a:solidFill>
                <a:latin typeface="+mj-lt"/>
                <a:ea typeface="微软雅黑" panose="020B0503020204020204" pitchFamily="34" charset="-122"/>
              </a:rPr>
              <a:t>-</a:t>
            </a:r>
            <a:r>
              <a:rPr lang="zh-CN" altLang="en-US" b="1" spc="600" dirty="0">
                <a:solidFill>
                  <a:srgbClr val="2E2E2E"/>
                </a:solidFill>
                <a:latin typeface="+mj-lt"/>
                <a:ea typeface="微软雅黑" panose="020B0503020204020204" pitchFamily="34" charset="-122"/>
              </a:rPr>
              <a:t>终端类</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2" name="矩形 21"/>
          <p:cNvSpPr/>
          <p:nvPr/>
        </p:nvSpPr>
        <p:spPr>
          <a:xfrm>
            <a:off x="1100783" y="1096045"/>
            <a:ext cx="2954655"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钉钉人脸识别考勤机</a:t>
            </a:r>
            <a:endParaRPr lang="zh-CN" altLang="en-US" sz="2400" b="1" dirty="0">
              <a:solidFill>
                <a:srgbClr val="0070C0"/>
              </a:solidFill>
            </a:endParaRPr>
          </a:p>
        </p:txBody>
      </p:sp>
      <p:sp>
        <p:nvSpPr>
          <p:cNvPr id="44" name="文本框 4"/>
          <p:cNvSpPr txBox="1"/>
          <p:nvPr/>
        </p:nvSpPr>
        <p:spPr>
          <a:xfrm>
            <a:off x="1240076" y="4906660"/>
            <a:ext cx="10289209" cy="1477328"/>
          </a:xfrm>
          <a:prstGeom prst="rect">
            <a:avLst/>
          </a:prstGeom>
          <a:noFill/>
        </p:spPr>
        <p:txBody>
          <a:bodyPr wrap="square" rtlCol="0">
            <a:spAutoFit/>
          </a:bodyPr>
          <a:lstStyle/>
          <a:p>
            <a:pPr>
              <a:lnSpc>
                <a:spcPct val="150000"/>
              </a:lnSpc>
              <a:spcAft>
                <a:spcPts val="40"/>
              </a:spcAft>
            </a:pPr>
            <a:r>
              <a:rPr lang="zh-CN" altLang="en-US" dirty="0">
                <a:latin typeface="+mn-ea"/>
                <a:ea typeface="+mn-ea"/>
              </a:rPr>
              <a:t> 彩色照片（包括裁剪），黑白照片，手机电子照</a:t>
            </a:r>
            <a:r>
              <a:rPr lang="zh-CN" altLang="zh-CN" dirty="0">
                <a:latin typeface="+mn-ea"/>
                <a:ea typeface="+mn-ea"/>
              </a:rPr>
              <a:t>等手段</a:t>
            </a:r>
            <a:r>
              <a:rPr lang="zh-CN" altLang="en-US" dirty="0">
                <a:latin typeface="+mn-ea"/>
                <a:ea typeface="+mn-ea"/>
              </a:rPr>
              <a:t>均可</a:t>
            </a:r>
            <a:r>
              <a:rPr lang="zh-CN" altLang="zh-CN" dirty="0">
                <a:latin typeface="+mn-ea"/>
                <a:ea typeface="+mn-ea"/>
              </a:rPr>
              <a:t>破解</a:t>
            </a:r>
            <a:r>
              <a:rPr lang="zh-CN" altLang="en-US" dirty="0">
                <a:latin typeface="+mn-ea"/>
                <a:ea typeface="+mn-ea"/>
              </a:rPr>
              <a:t>钉钉人脸识别考勤机</a:t>
            </a:r>
            <a:r>
              <a:rPr lang="zh-CN" altLang="zh-CN" dirty="0">
                <a:latin typeface="+mn-ea"/>
                <a:ea typeface="+mn-ea"/>
              </a:rPr>
              <a:t>的活体防御技术</a:t>
            </a:r>
            <a:r>
              <a:rPr lang="zh-CN" altLang="en-US" dirty="0">
                <a:latin typeface="+mn-ea"/>
                <a:ea typeface="+mn-ea"/>
              </a:rPr>
              <a:t>，尤其是裁剪后的彩色照片非常容易破解</a:t>
            </a:r>
            <a:r>
              <a:rPr lang="zh-CN" altLang="zh-CN" dirty="0">
                <a:latin typeface="+mn-ea"/>
                <a:ea typeface="+mn-ea"/>
              </a:rPr>
              <a:t>。证明了</a:t>
            </a:r>
            <a:r>
              <a:rPr lang="zh-CN" altLang="en-US" dirty="0">
                <a:latin typeface="+mn-ea"/>
                <a:ea typeface="+mn-ea"/>
              </a:rPr>
              <a:t>钉钉人脸识别考勤机</a:t>
            </a:r>
            <a:r>
              <a:rPr lang="zh-CN" altLang="zh-CN" dirty="0">
                <a:latin typeface="+mn-ea"/>
                <a:ea typeface="+mn-ea"/>
              </a:rPr>
              <a:t>的活体防御技术使用了图像</a:t>
            </a:r>
            <a:r>
              <a:rPr lang="zh-CN" altLang="en-US" sz="2400" b="1" dirty="0">
                <a:solidFill>
                  <a:srgbClr val="0070C0"/>
                </a:solidFill>
                <a:latin typeface="+mn-ea"/>
                <a:ea typeface="+mn-ea"/>
              </a:rPr>
              <a:t>边缘</a:t>
            </a:r>
            <a:r>
              <a:rPr lang="zh-CN" altLang="zh-CN" sz="2400" b="1" dirty="0">
                <a:solidFill>
                  <a:srgbClr val="0070C0"/>
                </a:solidFill>
                <a:latin typeface="+mn-ea"/>
                <a:ea typeface="+mn-ea"/>
              </a:rPr>
              <a:t>检测</a:t>
            </a:r>
            <a:r>
              <a:rPr lang="zh-CN" altLang="en-US" sz="2400" b="1" dirty="0">
                <a:solidFill>
                  <a:srgbClr val="0070C0"/>
                </a:solidFill>
                <a:latin typeface="+mn-ea"/>
                <a:ea typeface="+mn-ea"/>
              </a:rPr>
              <a:t>（主要上下边缘）</a:t>
            </a:r>
            <a:r>
              <a:rPr lang="zh-CN" altLang="zh-CN" dirty="0">
                <a:latin typeface="+mn-ea"/>
                <a:ea typeface="+mn-ea"/>
              </a:rPr>
              <a:t>技术</a:t>
            </a:r>
            <a:r>
              <a:rPr lang="zh-CN" altLang="en-US" dirty="0">
                <a:latin typeface="+mn-ea"/>
                <a:ea typeface="+mn-ea"/>
              </a:rPr>
              <a:t>。</a:t>
            </a:r>
          </a:p>
        </p:txBody>
      </p:sp>
      <p:sp>
        <p:nvSpPr>
          <p:cNvPr id="25"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pic>
        <p:nvPicPr>
          <p:cNvPr id="26" name="图片 25"/>
          <p:cNvPicPr>
            <a:picLocks noChangeAspect="1"/>
          </p:cNvPicPr>
          <p:nvPr/>
        </p:nvPicPr>
        <p:blipFill>
          <a:blip r:embed="rId5"/>
          <a:stretch>
            <a:fillRect/>
          </a:stretch>
        </p:blipFill>
        <p:spPr>
          <a:xfrm>
            <a:off x="3765079" y="2256687"/>
            <a:ext cx="2748191" cy="2038350"/>
          </a:xfrm>
          <a:prstGeom prst="rect">
            <a:avLst/>
          </a:prstGeom>
        </p:spPr>
      </p:pic>
      <p:pic>
        <p:nvPicPr>
          <p:cNvPr id="27" name="图片 26"/>
          <p:cNvPicPr>
            <a:picLocks noChangeAspect="1"/>
          </p:cNvPicPr>
          <p:nvPr/>
        </p:nvPicPr>
        <p:blipFill>
          <a:blip r:embed="rId6"/>
          <a:stretch>
            <a:fillRect/>
          </a:stretch>
        </p:blipFill>
        <p:spPr>
          <a:xfrm>
            <a:off x="6693382" y="2256686"/>
            <a:ext cx="2760329" cy="2038350"/>
          </a:xfrm>
          <a:prstGeom prst="rect">
            <a:avLst/>
          </a:prstGeom>
        </p:spPr>
      </p:pic>
      <p:sp>
        <p:nvSpPr>
          <p:cNvPr id="28" name="矩形 27"/>
          <p:cNvSpPr/>
          <p:nvPr/>
        </p:nvSpPr>
        <p:spPr>
          <a:xfrm>
            <a:off x="7288716" y="1773679"/>
            <a:ext cx="1569660" cy="369332"/>
          </a:xfrm>
          <a:prstGeom prst="rect">
            <a:avLst/>
          </a:prstGeom>
        </p:spPr>
        <p:txBody>
          <a:bodyPr wrap="none">
            <a:spAutoFit/>
          </a:bodyPr>
          <a:lstStyle/>
          <a:p>
            <a:r>
              <a:rPr lang="zh-CN" altLang="zh-CN" b="1" dirty="0">
                <a:solidFill>
                  <a:srgbClr val="0070C0"/>
                </a:solidFill>
                <a:latin typeface="+mn-ea"/>
                <a:ea typeface="+mn-ea"/>
              </a:rPr>
              <a:t>彩色</a:t>
            </a:r>
            <a:r>
              <a:rPr lang="zh-CN" altLang="en-US" b="1" dirty="0">
                <a:solidFill>
                  <a:srgbClr val="0070C0"/>
                </a:solidFill>
                <a:latin typeface="+mn-ea"/>
                <a:ea typeface="+mn-ea"/>
              </a:rPr>
              <a:t>裁剪</a:t>
            </a:r>
            <a:r>
              <a:rPr lang="zh-CN" altLang="zh-CN" b="1" dirty="0">
                <a:solidFill>
                  <a:srgbClr val="0070C0"/>
                </a:solidFill>
                <a:latin typeface="+mn-ea"/>
                <a:ea typeface="+mn-ea"/>
              </a:rPr>
              <a:t>照片</a:t>
            </a:r>
            <a:endParaRPr lang="zh-CN" altLang="en-US" b="1" dirty="0">
              <a:solidFill>
                <a:srgbClr val="0070C0"/>
              </a:solidFill>
              <a:latin typeface="+mn-ea"/>
              <a:ea typeface="+mn-ea"/>
            </a:endParaRPr>
          </a:p>
        </p:txBody>
      </p:sp>
      <p:sp>
        <p:nvSpPr>
          <p:cNvPr id="35" name="矩形 34"/>
          <p:cNvSpPr/>
          <p:nvPr/>
        </p:nvSpPr>
        <p:spPr>
          <a:xfrm>
            <a:off x="1825211" y="1806833"/>
            <a:ext cx="1107996" cy="369332"/>
          </a:xfrm>
          <a:prstGeom prst="rect">
            <a:avLst/>
          </a:prstGeom>
        </p:spPr>
        <p:txBody>
          <a:bodyPr wrap="none">
            <a:spAutoFit/>
          </a:bodyPr>
          <a:lstStyle/>
          <a:p>
            <a:r>
              <a:rPr lang="zh-CN" altLang="zh-CN" b="1" dirty="0">
                <a:solidFill>
                  <a:srgbClr val="0070C0"/>
                </a:solidFill>
                <a:latin typeface="+mn-ea"/>
                <a:ea typeface="+mn-ea"/>
              </a:rPr>
              <a:t>彩色照片</a:t>
            </a:r>
            <a:endParaRPr lang="zh-CN" altLang="en-US" b="1" dirty="0">
              <a:solidFill>
                <a:srgbClr val="0070C0"/>
              </a:solidFill>
              <a:latin typeface="+mn-ea"/>
              <a:ea typeface="+mn-ea"/>
            </a:endParaRPr>
          </a:p>
        </p:txBody>
      </p:sp>
      <p:pic>
        <p:nvPicPr>
          <p:cNvPr id="36" name="图片 35"/>
          <p:cNvPicPr>
            <a:picLocks noChangeAspect="1"/>
          </p:cNvPicPr>
          <p:nvPr/>
        </p:nvPicPr>
        <p:blipFill>
          <a:blip r:embed="rId7"/>
          <a:stretch>
            <a:fillRect/>
          </a:stretch>
        </p:blipFill>
        <p:spPr>
          <a:xfrm>
            <a:off x="9669735" y="2256687"/>
            <a:ext cx="2149442" cy="2038350"/>
          </a:xfrm>
          <a:prstGeom prst="rect">
            <a:avLst/>
          </a:prstGeom>
        </p:spPr>
      </p:pic>
      <p:pic>
        <p:nvPicPr>
          <p:cNvPr id="37" name="图片 36"/>
          <p:cNvPicPr>
            <a:picLocks noChangeAspect="1"/>
          </p:cNvPicPr>
          <p:nvPr/>
        </p:nvPicPr>
        <p:blipFill>
          <a:blip r:embed="rId8"/>
          <a:stretch>
            <a:fillRect/>
          </a:stretch>
        </p:blipFill>
        <p:spPr>
          <a:xfrm>
            <a:off x="1160009" y="2256686"/>
            <a:ext cx="2438400" cy="2038350"/>
          </a:xfrm>
          <a:prstGeom prst="rect">
            <a:avLst/>
          </a:prstGeom>
        </p:spPr>
      </p:pic>
      <p:sp>
        <p:nvSpPr>
          <p:cNvPr id="38" name="矩形 37"/>
          <p:cNvSpPr/>
          <p:nvPr/>
        </p:nvSpPr>
        <p:spPr>
          <a:xfrm>
            <a:off x="4585176" y="1791730"/>
            <a:ext cx="1107996" cy="369332"/>
          </a:xfrm>
          <a:prstGeom prst="rect">
            <a:avLst/>
          </a:prstGeom>
        </p:spPr>
        <p:txBody>
          <a:bodyPr wrap="none">
            <a:spAutoFit/>
          </a:bodyPr>
          <a:lstStyle/>
          <a:p>
            <a:r>
              <a:rPr lang="zh-CN" altLang="en-US" b="1" dirty="0">
                <a:solidFill>
                  <a:srgbClr val="0070C0"/>
                </a:solidFill>
                <a:latin typeface="+mn-ea"/>
                <a:ea typeface="+mn-ea"/>
              </a:rPr>
              <a:t>黑白</a:t>
            </a:r>
            <a:r>
              <a:rPr lang="zh-CN" altLang="zh-CN" b="1" dirty="0">
                <a:solidFill>
                  <a:srgbClr val="0070C0"/>
                </a:solidFill>
                <a:latin typeface="+mn-ea"/>
                <a:ea typeface="+mn-ea"/>
              </a:rPr>
              <a:t>照片</a:t>
            </a:r>
            <a:endParaRPr lang="zh-CN" altLang="en-US" b="1" dirty="0">
              <a:solidFill>
                <a:srgbClr val="0070C0"/>
              </a:solidFill>
              <a:latin typeface="+mn-ea"/>
              <a:ea typeface="+mn-ea"/>
            </a:endParaRPr>
          </a:p>
        </p:txBody>
      </p:sp>
      <p:sp>
        <p:nvSpPr>
          <p:cNvPr id="39" name="矩形 38"/>
          <p:cNvSpPr/>
          <p:nvPr/>
        </p:nvSpPr>
        <p:spPr>
          <a:xfrm>
            <a:off x="9959626" y="1791730"/>
            <a:ext cx="1569660" cy="369332"/>
          </a:xfrm>
          <a:prstGeom prst="rect">
            <a:avLst/>
          </a:prstGeom>
        </p:spPr>
        <p:txBody>
          <a:bodyPr wrap="none">
            <a:spAutoFit/>
          </a:bodyPr>
          <a:lstStyle/>
          <a:p>
            <a:r>
              <a:rPr lang="zh-CN" altLang="en-US" b="1" dirty="0">
                <a:solidFill>
                  <a:srgbClr val="0070C0"/>
                </a:solidFill>
                <a:latin typeface="+mn-ea"/>
                <a:ea typeface="+mn-ea"/>
              </a:rPr>
              <a:t>手机电子</a:t>
            </a:r>
            <a:r>
              <a:rPr lang="zh-CN" altLang="zh-CN" b="1" dirty="0">
                <a:solidFill>
                  <a:srgbClr val="0070C0"/>
                </a:solidFill>
                <a:latin typeface="+mn-ea"/>
                <a:ea typeface="+mn-ea"/>
              </a:rPr>
              <a:t>照片</a:t>
            </a:r>
            <a:endParaRPr lang="zh-CN" altLang="en-US" b="1" dirty="0">
              <a:solidFill>
                <a:srgbClr val="0070C0"/>
              </a:solidFill>
              <a:latin typeface="+mn-ea"/>
              <a:ea typeface="+mn-ea"/>
            </a:endParaRPr>
          </a:p>
        </p:txBody>
      </p:sp>
    </p:spTree>
    <p:extLst>
      <p:ext uri="{BB962C8B-B14F-4D97-AF65-F5344CB8AC3E}">
        <p14:creationId xmlns:p14="http://schemas.microsoft.com/office/powerpoint/2010/main" val="3279272916"/>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397073" y="247156"/>
            <a:ext cx="3724096" cy="369332"/>
          </a:xfrm>
          <a:prstGeom prst="rect">
            <a:avLst/>
          </a:prstGeom>
          <a:effectLst/>
        </p:spPr>
        <p:txBody>
          <a:bodyPr vert="horz" wrap="none">
            <a:spAutoFit/>
          </a:bodyPr>
          <a:lstStyle/>
          <a:p>
            <a:r>
              <a:rPr lang="zh-CN" altLang="en-US" b="1" spc="600" dirty="0">
                <a:solidFill>
                  <a:srgbClr val="2E2E2E"/>
                </a:solidFill>
                <a:latin typeface="+mj-lt"/>
                <a:ea typeface="微软雅黑" panose="020B0503020204020204" pitchFamily="34" charset="-122"/>
              </a:rPr>
              <a:t>竞品活体防伪破解</a:t>
            </a:r>
            <a:r>
              <a:rPr lang="en-US" altLang="zh-CN" b="1" spc="600" dirty="0">
                <a:solidFill>
                  <a:srgbClr val="2E2E2E"/>
                </a:solidFill>
                <a:latin typeface="+mj-lt"/>
                <a:ea typeface="微软雅黑" panose="020B0503020204020204" pitchFamily="34" charset="-122"/>
              </a:rPr>
              <a:t>-</a:t>
            </a:r>
            <a:r>
              <a:rPr lang="zh-CN" altLang="en-US" b="1" spc="600" dirty="0">
                <a:solidFill>
                  <a:srgbClr val="2E2E2E"/>
                </a:solidFill>
                <a:latin typeface="+mj-lt"/>
                <a:ea typeface="微软雅黑" panose="020B0503020204020204" pitchFamily="34" charset="-122"/>
              </a:rPr>
              <a:t>终端类</a:t>
            </a:r>
          </a:p>
        </p:txBody>
      </p:sp>
      <p:grpSp>
        <p:nvGrpSpPr>
          <p:cNvPr id="23" name="组合 22">
            <a:extLst>
              <a:ext uri="{FF2B5EF4-FFF2-40B4-BE49-F238E27FC236}">
                <a16:creationId xmlns:a16="http://schemas.microsoft.com/office/drawing/2014/main" id="{90CB7A63-7FB8-D54A-AB93-D4EF60C6BA80}"/>
              </a:ext>
            </a:extLst>
          </p:cNvPr>
          <p:cNvGrpSpPr/>
          <p:nvPr/>
        </p:nvGrpSpPr>
        <p:grpSpPr>
          <a:xfrm>
            <a:off x="308695" y="219936"/>
            <a:ext cx="1059184" cy="415656"/>
            <a:chOff x="232229" y="188685"/>
            <a:chExt cx="1686036" cy="661649"/>
          </a:xfrm>
        </p:grpSpPr>
        <p:grpSp>
          <p:nvGrpSpPr>
            <p:cNvPr id="24" name="组合 23">
              <a:extLst>
                <a:ext uri="{FF2B5EF4-FFF2-40B4-BE49-F238E27FC236}">
                  <a16:creationId xmlns:a16="http://schemas.microsoft.com/office/drawing/2014/main" id="{7C8EA2D7-26A8-5D41-9C97-94620B41F271}"/>
                </a:ext>
              </a:extLst>
            </p:cNvPr>
            <p:cNvGrpSpPr/>
            <p:nvPr/>
          </p:nvGrpSpPr>
          <p:grpSpPr>
            <a:xfrm>
              <a:off x="232229" y="188685"/>
              <a:ext cx="1334834" cy="661649"/>
              <a:chOff x="875306" y="2016236"/>
              <a:chExt cx="3043071" cy="1736956"/>
            </a:xfrm>
          </p:grpSpPr>
          <p:pic>
            <p:nvPicPr>
              <p:cNvPr id="33" name="图片 14">
                <a:extLst>
                  <a:ext uri="{FF2B5EF4-FFF2-40B4-BE49-F238E27FC236}">
                    <a16:creationId xmlns:a16="http://schemas.microsoft.com/office/drawing/2014/main" id="{1AEF9F4A-A266-4848-AB56-44B9257B694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470"/>
              <a:stretch/>
            </p:blipFill>
            <p:spPr bwMode="auto">
              <a:xfrm>
                <a:off x="2459110" y="2016236"/>
                <a:ext cx="1214749"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
                <a:extLst>
                  <a:ext uri="{FF2B5EF4-FFF2-40B4-BE49-F238E27FC236}">
                    <a16:creationId xmlns:a16="http://schemas.microsoft.com/office/drawing/2014/main" id="{7E569D32-2D78-0548-AD80-BD526C2DBF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30"/>
              <a:stretch/>
            </p:blipFill>
            <p:spPr bwMode="auto">
              <a:xfrm>
                <a:off x="875306" y="2641601"/>
                <a:ext cx="3043071" cy="111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a:extLst>
                <a:ext uri="{FF2B5EF4-FFF2-40B4-BE49-F238E27FC236}">
                  <a16:creationId xmlns:a16="http://schemas.microsoft.com/office/drawing/2014/main" id="{3E6D65E6-D4D6-6E4D-9B55-65E13F3D34A2}"/>
                </a:ext>
              </a:extLst>
            </p:cNvPr>
            <p:cNvGrpSpPr/>
            <p:nvPr/>
          </p:nvGrpSpPr>
          <p:grpSpPr>
            <a:xfrm>
              <a:off x="1612984" y="316937"/>
              <a:ext cx="305281" cy="425810"/>
              <a:chOff x="3889349" y="2471058"/>
              <a:chExt cx="754743" cy="957942"/>
            </a:xfrm>
          </p:grpSpPr>
          <p:sp>
            <p:nvSpPr>
              <p:cNvPr id="31" name="右箭头 30">
                <a:extLst>
                  <a:ext uri="{FF2B5EF4-FFF2-40B4-BE49-F238E27FC236}">
                    <a16:creationId xmlns:a16="http://schemas.microsoft.com/office/drawing/2014/main" id="{86C398D0-3FDC-2D42-B829-B9E8D8014A31}"/>
                  </a:ext>
                </a:extLst>
              </p:cNvPr>
              <p:cNvSpPr/>
              <p:nvPr/>
            </p:nvSpPr>
            <p:spPr>
              <a:xfrm>
                <a:off x="3889349" y="2471058"/>
                <a:ext cx="754743" cy="957942"/>
              </a:xfrm>
              <a:prstGeom prst="rightArrow">
                <a:avLst>
                  <a:gd name="adj1" fmla="val 50000"/>
                  <a:gd name="adj2"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右箭头 31">
                <a:extLst>
                  <a:ext uri="{FF2B5EF4-FFF2-40B4-BE49-F238E27FC236}">
                    <a16:creationId xmlns:a16="http://schemas.microsoft.com/office/drawing/2014/main" id="{9EA42C21-54E5-C444-9D7C-8AA618C5E876}"/>
                  </a:ext>
                </a:extLst>
              </p:cNvPr>
              <p:cNvSpPr/>
              <p:nvPr/>
            </p:nvSpPr>
            <p:spPr>
              <a:xfrm>
                <a:off x="4235466" y="2921625"/>
                <a:ext cx="380076" cy="447504"/>
              </a:xfrm>
              <a:prstGeom prst="rightArrow">
                <a:avLst>
                  <a:gd name="adj1" fmla="val 50000"/>
                  <a:gd name="adj2"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2" name="矩形 21"/>
          <p:cNvSpPr/>
          <p:nvPr/>
        </p:nvSpPr>
        <p:spPr>
          <a:xfrm>
            <a:off x="1100783" y="922412"/>
            <a:ext cx="1723549" cy="461665"/>
          </a:xfrm>
          <a:prstGeom prst="rect">
            <a:avLst/>
          </a:prstGeom>
        </p:spPr>
        <p:txBody>
          <a:bodyPr wrap="none">
            <a:spAutoFit/>
          </a:bodyPr>
          <a:lstStyle/>
          <a:p>
            <a:r>
              <a:rPr lang="zh-CN" altLang="en-US" sz="2400" b="1" dirty="0">
                <a:solidFill>
                  <a:srgbClr val="0070C0"/>
                </a:solidFill>
                <a:ea typeface="微软雅黑" panose="020B0503020204020204" pitchFamily="34" charset="-122"/>
                <a:cs typeface="Helvetica" panose="020B0604020202020204" pitchFamily="34" charset="0"/>
              </a:rPr>
              <a:t>海康一体机</a:t>
            </a:r>
            <a:endParaRPr lang="zh-CN" altLang="en-US" sz="2400" b="1" dirty="0">
              <a:solidFill>
                <a:srgbClr val="0070C0"/>
              </a:solidFill>
            </a:endParaRPr>
          </a:p>
        </p:txBody>
      </p:sp>
      <p:sp>
        <p:nvSpPr>
          <p:cNvPr id="25" name="Rectangle 5"/>
          <p:cNvSpPr/>
          <p:nvPr/>
        </p:nvSpPr>
        <p:spPr>
          <a:xfrm>
            <a:off x="353" y="7000701"/>
            <a:ext cx="12858044" cy="2319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en-US" sz="2000"/>
          </a:p>
        </p:txBody>
      </p:sp>
      <p:sp>
        <p:nvSpPr>
          <p:cNvPr id="21" name="矩形 20"/>
          <p:cNvSpPr/>
          <p:nvPr/>
        </p:nvSpPr>
        <p:spPr>
          <a:xfrm>
            <a:off x="2081019" y="1518801"/>
            <a:ext cx="1107996" cy="369332"/>
          </a:xfrm>
          <a:prstGeom prst="rect">
            <a:avLst/>
          </a:prstGeom>
        </p:spPr>
        <p:txBody>
          <a:bodyPr wrap="none">
            <a:spAutoFit/>
          </a:bodyPr>
          <a:lstStyle/>
          <a:p>
            <a:r>
              <a:rPr lang="zh-CN" altLang="zh-CN" b="1" dirty="0">
                <a:solidFill>
                  <a:srgbClr val="0070C0"/>
                </a:solidFill>
                <a:latin typeface="+mj-ea"/>
                <a:ea typeface="+mj-ea"/>
              </a:rPr>
              <a:t>彩色照片</a:t>
            </a:r>
            <a:endParaRPr lang="zh-CN" altLang="en-US" b="1" dirty="0">
              <a:solidFill>
                <a:srgbClr val="0070C0"/>
              </a:solidFill>
              <a:latin typeface="+mj-ea"/>
              <a:ea typeface="+mj-ea"/>
            </a:endParaRPr>
          </a:p>
        </p:txBody>
      </p:sp>
      <p:sp>
        <p:nvSpPr>
          <p:cNvPr id="40" name="矩形 39"/>
          <p:cNvSpPr/>
          <p:nvPr/>
        </p:nvSpPr>
        <p:spPr>
          <a:xfrm>
            <a:off x="5061223" y="1452528"/>
            <a:ext cx="2031325" cy="369332"/>
          </a:xfrm>
          <a:prstGeom prst="rect">
            <a:avLst/>
          </a:prstGeom>
        </p:spPr>
        <p:txBody>
          <a:bodyPr wrap="none">
            <a:spAutoFit/>
          </a:bodyPr>
          <a:lstStyle/>
          <a:p>
            <a:r>
              <a:rPr lang="zh-CN" altLang="en-US" b="1" dirty="0">
                <a:solidFill>
                  <a:srgbClr val="0070C0"/>
                </a:solidFill>
                <a:latin typeface="+mj-ea"/>
                <a:ea typeface="+mj-ea"/>
                <a:cs typeface="Helvetica" panose="020B0604020202020204" pitchFamily="34" charset="0"/>
              </a:rPr>
              <a:t>裁剪</a:t>
            </a:r>
            <a:r>
              <a:rPr lang="zh-CN" altLang="zh-CN" b="1" dirty="0">
                <a:solidFill>
                  <a:srgbClr val="0070C0"/>
                </a:solidFill>
                <a:latin typeface="+mj-ea"/>
                <a:ea typeface="+mj-ea"/>
                <a:cs typeface="Helvetica" panose="020B0604020202020204" pitchFamily="34" charset="0"/>
              </a:rPr>
              <a:t>彩色人脸照片</a:t>
            </a:r>
            <a:endParaRPr lang="zh-CN" altLang="en-US" b="1" dirty="0">
              <a:solidFill>
                <a:srgbClr val="0070C0"/>
              </a:solidFill>
              <a:latin typeface="+mj-ea"/>
              <a:ea typeface="+mj-ea"/>
            </a:endParaRPr>
          </a:p>
        </p:txBody>
      </p:sp>
      <p:sp>
        <p:nvSpPr>
          <p:cNvPr id="41" name="矩形 40"/>
          <p:cNvSpPr/>
          <p:nvPr/>
        </p:nvSpPr>
        <p:spPr>
          <a:xfrm>
            <a:off x="8517607" y="1468751"/>
            <a:ext cx="2207656" cy="369332"/>
          </a:xfrm>
          <a:prstGeom prst="rect">
            <a:avLst/>
          </a:prstGeom>
        </p:spPr>
        <p:txBody>
          <a:bodyPr wrap="none">
            <a:spAutoFit/>
          </a:bodyPr>
          <a:lstStyle/>
          <a:p>
            <a:r>
              <a:rPr lang="zh-CN" altLang="en-US" b="1" dirty="0">
                <a:solidFill>
                  <a:srgbClr val="0070C0"/>
                </a:solidFill>
                <a:latin typeface="+mj-ea"/>
                <a:ea typeface="+mj-ea"/>
                <a:cs typeface="Times New Roman" panose="02020603050405020304" pitchFamily="18" charset="0"/>
              </a:rPr>
              <a:t>黑白照片</a:t>
            </a:r>
            <a:r>
              <a:rPr lang="en-US" altLang="zh-CN" b="1" dirty="0">
                <a:solidFill>
                  <a:srgbClr val="0070C0"/>
                </a:solidFill>
                <a:latin typeface="+mj-ea"/>
                <a:ea typeface="+mj-ea"/>
                <a:cs typeface="Times New Roman" panose="02020603050405020304" pitchFamily="18" charset="0"/>
              </a:rPr>
              <a:t>+</a:t>
            </a:r>
            <a:r>
              <a:rPr lang="zh-CN" altLang="en-US" b="1" dirty="0">
                <a:solidFill>
                  <a:srgbClr val="0070C0"/>
                </a:solidFill>
                <a:latin typeface="+mj-ea"/>
                <a:ea typeface="+mj-ea"/>
                <a:cs typeface="Times New Roman" panose="02020603050405020304" pitchFamily="18" charset="0"/>
              </a:rPr>
              <a:t>黑暗环境</a:t>
            </a:r>
            <a:endParaRPr lang="zh-CN" altLang="en-US" b="1" dirty="0">
              <a:solidFill>
                <a:srgbClr val="0070C0"/>
              </a:solidFill>
              <a:latin typeface="+mj-ea"/>
              <a:ea typeface="+mj-ea"/>
            </a:endParaRPr>
          </a:p>
        </p:txBody>
      </p:sp>
      <p:pic>
        <p:nvPicPr>
          <p:cNvPr id="42" name="图片 41"/>
          <p:cNvPicPr/>
          <p:nvPr/>
        </p:nvPicPr>
        <p:blipFill>
          <a:blip r:embed="rId5"/>
          <a:stretch>
            <a:fillRect/>
          </a:stretch>
        </p:blipFill>
        <p:spPr>
          <a:xfrm>
            <a:off x="1145762" y="1924661"/>
            <a:ext cx="3054280" cy="2267727"/>
          </a:xfrm>
          <a:prstGeom prst="rect">
            <a:avLst/>
          </a:prstGeom>
        </p:spPr>
      </p:pic>
      <p:pic>
        <p:nvPicPr>
          <p:cNvPr id="43" name="图片 42"/>
          <p:cNvPicPr/>
          <p:nvPr/>
        </p:nvPicPr>
        <p:blipFill>
          <a:blip r:embed="rId6"/>
          <a:stretch>
            <a:fillRect/>
          </a:stretch>
        </p:blipFill>
        <p:spPr>
          <a:xfrm>
            <a:off x="4443411" y="1903329"/>
            <a:ext cx="3343742" cy="2289059"/>
          </a:xfrm>
          <a:prstGeom prst="rect">
            <a:avLst/>
          </a:prstGeom>
        </p:spPr>
      </p:pic>
      <p:pic>
        <p:nvPicPr>
          <p:cNvPr id="45" name="图片 44"/>
          <p:cNvPicPr/>
          <p:nvPr/>
        </p:nvPicPr>
        <p:blipFill>
          <a:blip r:embed="rId7"/>
          <a:stretch>
            <a:fillRect/>
          </a:stretch>
        </p:blipFill>
        <p:spPr>
          <a:xfrm>
            <a:off x="8090697" y="1903328"/>
            <a:ext cx="3091206" cy="2289060"/>
          </a:xfrm>
          <a:prstGeom prst="rect">
            <a:avLst/>
          </a:prstGeom>
        </p:spPr>
      </p:pic>
      <p:pic>
        <p:nvPicPr>
          <p:cNvPr id="46" name="图片 45"/>
          <p:cNvPicPr>
            <a:picLocks noChangeAspect="1"/>
          </p:cNvPicPr>
          <p:nvPr/>
        </p:nvPicPr>
        <p:blipFill>
          <a:blip r:embed="rId8"/>
          <a:stretch>
            <a:fillRect/>
          </a:stretch>
        </p:blipFill>
        <p:spPr>
          <a:xfrm>
            <a:off x="1144587" y="4408413"/>
            <a:ext cx="3055455" cy="2303969"/>
          </a:xfrm>
          <a:prstGeom prst="rect">
            <a:avLst/>
          </a:prstGeom>
        </p:spPr>
      </p:pic>
      <p:pic>
        <p:nvPicPr>
          <p:cNvPr id="47" name="图片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3411" y="4469473"/>
            <a:ext cx="3343742" cy="1495634"/>
          </a:xfrm>
          <a:prstGeom prst="rect">
            <a:avLst/>
          </a:prstGeom>
        </p:spPr>
      </p:pic>
      <p:sp>
        <p:nvSpPr>
          <p:cNvPr id="48" name="右箭头 47"/>
          <p:cNvSpPr/>
          <p:nvPr/>
        </p:nvSpPr>
        <p:spPr>
          <a:xfrm rot="755924">
            <a:off x="3212463" y="4854490"/>
            <a:ext cx="1972519" cy="3006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384699" y="5063510"/>
            <a:ext cx="538152" cy="4968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455787" y="5063510"/>
            <a:ext cx="538152" cy="4968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p:cNvCxnSpPr/>
          <p:nvPr/>
        </p:nvCxnSpPr>
        <p:spPr>
          <a:xfrm>
            <a:off x="6920366" y="5311953"/>
            <a:ext cx="117033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25"/>
          <p:cNvSpPr txBox="1"/>
          <p:nvPr/>
        </p:nvSpPr>
        <p:spPr>
          <a:xfrm>
            <a:off x="8204548" y="5063510"/>
            <a:ext cx="1347440" cy="369332"/>
          </a:xfrm>
          <a:prstGeom prst="rect">
            <a:avLst/>
          </a:prstGeom>
          <a:noFill/>
        </p:spPr>
        <p:txBody>
          <a:bodyPr wrap="square" rtlCol="0">
            <a:spAutoFit/>
          </a:bodyPr>
          <a:lstStyle/>
          <a:p>
            <a:r>
              <a:rPr lang="zh-CN" altLang="en-US" b="1" dirty="0">
                <a:solidFill>
                  <a:srgbClr val="FF0000"/>
                </a:solidFill>
                <a:latin typeface="+mn-ea"/>
                <a:ea typeface="+mn-ea"/>
              </a:rPr>
              <a:t>可见光镜头</a:t>
            </a:r>
          </a:p>
        </p:txBody>
      </p:sp>
      <p:cxnSp>
        <p:nvCxnSpPr>
          <p:cNvPr id="53" name="直接箭头连接符 52"/>
          <p:cNvCxnSpPr>
            <a:stCxn id="50" idx="2"/>
          </p:cNvCxnSpPr>
          <p:nvPr/>
        </p:nvCxnSpPr>
        <p:spPr>
          <a:xfrm>
            <a:off x="5724863" y="5560397"/>
            <a:ext cx="12058" cy="8534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36"/>
          <p:cNvSpPr txBox="1"/>
          <p:nvPr/>
        </p:nvSpPr>
        <p:spPr>
          <a:xfrm>
            <a:off x="5066100" y="6439157"/>
            <a:ext cx="1729006" cy="369332"/>
          </a:xfrm>
          <a:prstGeom prst="rect">
            <a:avLst/>
          </a:prstGeom>
          <a:noFill/>
        </p:spPr>
        <p:txBody>
          <a:bodyPr wrap="square" rtlCol="0">
            <a:spAutoFit/>
          </a:bodyPr>
          <a:lstStyle/>
          <a:p>
            <a:r>
              <a:rPr lang="zh-CN" altLang="en-US" b="1" dirty="0">
                <a:solidFill>
                  <a:srgbClr val="FF0000"/>
                </a:solidFill>
                <a:latin typeface="+mn-ea"/>
                <a:ea typeface="+mn-ea"/>
              </a:rPr>
              <a:t>活体检测镜头</a:t>
            </a:r>
          </a:p>
        </p:txBody>
      </p:sp>
    </p:spTree>
    <p:extLst>
      <p:ext uri="{BB962C8B-B14F-4D97-AF65-F5344CB8AC3E}">
        <p14:creationId xmlns:p14="http://schemas.microsoft.com/office/powerpoint/2010/main" val="278282729"/>
      </p:ext>
    </p:extLst>
  </p:cSld>
  <p:clrMapOvr>
    <a:masterClrMapping/>
  </p:clrMapOvr>
  <mc:AlternateContent xmlns:mc="http://schemas.openxmlformats.org/markup-compatibility/2006" xmlns:p14="http://schemas.microsoft.com/office/powerpoint/2010/main">
    <mc:Choice Requires="p14">
      <p:transition spd="slow" p14:dur="1600" advTm="7000">
        <p14:gallery dir="l"/>
      </p:transition>
    </mc:Choice>
    <mc:Fallback xmlns="">
      <p:transition spd="slow" advTm="7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08.pptx"/>
</p:tagLst>
</file>

<file path=ppt/tags/tag2.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3.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4.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ags/tag5.xml><?xml version="1.0" encoding="utf-8"?>
<p:tagLst xmlns:a="http://schemas.openxmlformats.org/drawingml/2006/main" xmlns:r="http://schemas.openxmlformats.org/officeDocument/2006/relationships" xmlns:p="http://schemas.openxmlformats.org/presentationml/2006/main">
  <p:tag name="KSO_WM_UNIT_TYPE" val="i"/>
  <p:tag name="KSO_WM_BEAUTIFY_FLAG" val="#wm#"/>
  <p:tag name="KSO_WM_UNIT_PPTX_LAYOUT_SHAPE" val="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1746</Words>
  <Application>Microsoft Office PowerPoint</Application>
  <PresentationFormat>自定义</PresentationFormat>
  <Paragraphs>281</Paragraphs>
  <Slides>29</Slides>
  <Notes>27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幻灯片标题</vt:lpstr>
      </vt:variant>
      <vt:variant>
        <vt:i4>29</vt:i4>
      </vt:variant>
      <vt:variant>
        <vt:lpstr>自定义放映</vt:lpstr>
      </vt:variant>
      <vt:variant>
        <vt:i4>1</vt:i4>
      </vt:variant>
    </vt:vector>
  </HeadingPairs>
  <TitlesOfParts>
    <vt:vector size="40" baseType="lpstr">
      <vt:lpstr>宋体</vt:lpstr>
      <vt:lpstr>微软雅黑</vt:lpstr>
      <vt:lpstr>Arial</vt:lpstr>
      <vt:lpstr>Arial Black</vt:lpstr>
      <vt:lpstr>Calibri</vt:lpstr>
      <vt:lpstr>Calibri Light</vt:lpstr>
      <vt:lpstr>Century Gothic</vt:lpstr>
      <vt:lpstr>Helvetica</vt:lpstr>
      <vt:lpstr>Times New Roman</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2016-11-25T02:57:40Z</dcterms:created>
  <dcterms:modified xsi:type="dcterms:W3CDTF">2018-02-05T07:21:55Z</dcterms:modified>
</cp:coreProperties>
</file>